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40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307" r:id="rId9"/>
    <p:sldId id="262" r:id="rId10"/>
    <p:sldId id="266" r:id="rId11"/>
    <p:sldId id="265" r:id="rId12"/>
    <p:sldId id="309" r:id="rId13"/>
    <p:sldId id="299" r:id="rId14"/>
    <p:sldId id="310" r:id="rId15"/>
    <p:sldId id="311" r:id="rId16"/>
    <p:sldId id="312" r:id="rId17"/>
    <p:sldId id="313" r:id="rId18"/>
    <p:sldId id="314" r:id="rId19"/>
    <p:sldId id="315" r:id="rId20"/>
    <p:sldId id="316" r:id="rId21"/>
    <p:sldId id="317" r:id="rId22"/>
    <p:sldId id="318" r:id="rId23"/>
    <p:sldId id="319" r:id="rId24"/>
    <p:sldId id="331" r:id="rId25"/>
    <p:sldId id="320" r:id="rId26"/>
    <p:sldId id="321" r:id="rId27"/>
    <p:sldId id="322" r:id="rId28"/>
    <p:sldId id="323" r:id="rId29"/>
    <p:sldId id="324" r:id="rId30"/>
    <p:sldId id="325" r:id="rId31"/>
    <p:sldId id="326" r:id="rId32"/>
    <p:sldId id="327" r:id="rId33"/>
    <p:sldId id="328" r:id="rId34"/>
    <p:sldId id="329" r:id="rId35"/>
    <p:sldId id="330" r:id="rId36"/>
    <p:sldId id="298" r:id="rId37"/>
    <p:sldId id="308" r:id="rId38"/>
    <p:sldId id="305" r:id="rId39"/>
  </p:sldIdLst>
  <p:sldSz cx="9144000" cy="5143500" type="screen16x9"/>
  <p:notesSz cx="6858000" cy="9144000"/>
  <p:embeddedFontLst>
    <p:embeddedFont>
      <p:font typeface="Exo 2" panose="020B0604020202020204" charset="0"/>
      <p:regular r:id="rId41"/>
      <p:bold r:id="rId42"/>
      <p:italic r:id="rId43"/>
      <p:boldItalic r:id="rId44"/>
    </p:embeddedFont>
    <p:embeddedFont>
      <p:font typeface="Fira Sans Extra Condensed Medium" panose="020B0604020202020204" charset="0"/>
      <p:regular r:id="rId45"/>
      <p:bold r:id="rId46"/>
      <p:italic r:id="rId47"/>
      <p:boldItalic r:id="rId48"/>
    </p:embeddedFont>
    <p:embeddedFont>
      <p:font typeface="Quicksand" panose="020B0604020202020204" charset="0"/>
      <p:regular r:id="rId49"/>
      <p:bold r:id="rId50"/>
    </p:embeddedFont>
    <p:embeddedFont>
      <p:font typeface="Roboto Condensed Light" panose="020B0604020202020204" charset="0"/>
      <p:regular r:id="rId51"/>
      <p:bold r:id="rId52"/>
      <p:italic r:id="rId53"/>
      <p:boldItalic r:id="rId54"/>
    </p:embeddedFont>
    <p:embeddedFont>
      <p:font typeface="Squada One" panose="020B0604020202020204" charset="0"/>
      <p:regular r:id="rId55"/>
    </p:embeddedFont>
    <p:embeddedFont>
      <p:font typeface="TH SarabunPSK" panose="020B0500040200020003" pitchFamily="34" charset="-34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ส่วนเริ่มต้น" id="{54E41CDD-51F9-4CA4-BB15-73572E12521A}">
          <p14:sldIdLst>
            <p14:sldId id="256"/>
            <p14:sldId id="257"/>
            <p14:sldId id="258"/>
            <p14:sldId id="259"/>
            <p14:sldId id="260"/>
            <p14:sldId id="261"/>
            <p14:sldId id="269"/>
            <p14:sldId id="307"/>
            <p14:sldId id="262"/>
            <p14:sldId id="266"/>
            <p14:sldId id="265"/>
            <p14:sldId id="309"/>
            <p14:sldId id="29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31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298"/>
            <p14:sldId id="308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7A7A"/>
    <a:srgbClr val="434343"/>
    <a:srgbClr val="17546F"/>
    <a:srgbClr val="788105"/>
    <a:srgbClr val="73B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52A755A-36D1-4357-85B4-F274CC26E762}">
  <a:tblStyle styleId="{052A755A-36D1-4357-85B4-F274CC26E7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7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92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57" Type="http://schemas.openxmlformats.org/officeDocument/2006/relationships/font" Target="fonts/font17.fntdata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font" Target="fonts/font16.fntdata"/><Relationship Id="rId8" Type="http://schemas.openxmlformats.org/officeDocument/2006/relationships/slide" Target="slides/slide7.xml"/><Relationship Id="rId51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59" Type="http://schemas.openxmlformats.org/officeDocument/2006/relationships/font" Target="fonts/font19.fntdata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19515fe0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19515fe0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1abfbaf28_3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1abfbaf28_3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1abfbaf28_3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1abfbaf28_3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92600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35634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1801748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5786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1abfbaf28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1abfbaf28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58d3b44f0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58d3b44f0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1abfbaf28_3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1abfbaf28_3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547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 idx="2" hasCustomPrompt="1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title" idx="3" hasCustomPrompt="1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 idx="5" hasCustomPrompt="1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6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2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ctrTitle" idx="2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ctrTitle" idx="3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4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ctrTitle" idx="5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ubTitle" idx="6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ctrTitle" idx="2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ctrTitle" idx="3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4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microsoft.com/office/2007/relationships/hdphoto" Target="../media/hdphoto3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4196154" y="2817501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Roboto Condensed Light" panose="020B0604020202020204" charset="0"/>
                <a:ea typeface="Roboto Condensed Light" panose="020B0604020202020204" charset="0"/>
              </a:rPr>
              <a:t>Security password using </a:t>
            </a:r>
            <a:r>
              <a:rPr lang="en-US" sz="1800" dirty="0" err="1">
                <a:latin typeface="Roboto Condensed Light" panose="020B0604020202020204" charset="0"/>
                <a:ea typeface="Roboto Condensed Light" panose="020B0604020202020204" charset="0"/>
              </a:rPr>
              <a:t>bcrypt</a:t>
            </a:r>
            <a:r>
              <a:rPr lang="en-US" sz="1800" dirty="0">
                <a:latin typeface="Roboto Condensed Light" panose="020B0604020202020204" charset="0"/>
                <a:ea typeface="Roboto Condensed Light" panose="020B0604020202020204" charset="0"/>
              </a:rPr>
              <a:t> algorithm</a:t>
            </a:r>
            <a:endParaRPr sz="1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2299855" y="810493"/>
            <a:ext cx="6248399" cy="23655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4000" dirty="0"/>
              <a:t>การสร้างความปลอดภัยของรหัสผ่านโดยการใช้ </a:t>
            </a:r>
            <a:r>
              <a:rPr lang="en-US" sz="4000" dirty="0" err="1"/>
              <a:t>bcrypt</a:t>
            </a:r>
            <a:r>
              <a:rPr lang="en-US" sz="4000" dirty="0"/>
              <a:t> algorithm</a:t>
            </a:r>
            <a:endParaRPr sz="4000" dirty="0">
              <a:solidFill>
                <a:srgbClr val="434343"/>
              </a:solidFill>
            </a:endParaRPr>
          </a:p>
        </p:txBody>
      </p:sp>
      <p:cxnSp>
        <p:nvCxnSpPr>
          <p:cNvPr id="138" name="Google Shape;138;p28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8"/>
          <p:cNvSpPr txBox="1">
            <a:spLocks noGrp="1"/>
          </p:cNvSpPr>
          <p:nvPr>
            <p:ph type="ctrTitle"/>
          </p:nvPr>
        </p:nvSpPr>
        <p:spPr>
          <a:xfrm>
            <a:off x="3173544" y="267176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800" dirty="0" err="1">
                <a:latin typeface="Roboto Condensed Light" panose="020B0604020202020204" charset="0"/>
                <a:ea typeface="Roboto Condensed Light" panose="020B0604020202020204" charset="0"/>
              </a:rPr>
              <a:t>Bcrypt</a:t>
            </a:r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 algorithm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cxnSp>
        <p:nvCxnSpPr>
          <p:cNvPr id="52" name="Google Shape;185;p32">
            <a:extLst>
              <a:ext uri="{FF2B5EF4-FFF2-40B4-BE49-F238E27FC236}">
                <a16:creationId xmlns:a16="http://schemas.microsoft.com/office/drawing/2014/main" id="{0AF4FB82-697D-448C-8C93-16AEFA2263BA}"/>
              </a:ext>
            </a:extLst>
          </p:cNvPr>
          <p:cNvCxnSpPr>
            <a:cxnSpLocks/>
          </p:cNvCxnSpPr>
          <p:nvPr/>
        </p:nvCxnSpPr>
        <p:spPr>
          <a:xfrm>
            <a:off x="2957513" y="847128"/>
            <a:ext cx="293608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E60CF815-441D-403C-9C00-B54D101A2D17}"/>
              </a:ext>
            </a:extLst>
          </p:cNvPr>
          <p:cNvSpPr txBox="1"/>
          <p:nvPr/>
        </p:nvSpPr>
        <p:spPr>
          <a:xfrm>
            <a:off x="818886" y="2105891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h-TH" dirty="0"/>
          </a:p>
        </p:txBody>
      </p: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527E0004-D982-4517-B86F-D6DA5DC2DC9B}"/>
              </a:ext>
            </a:extLst>
          </p:cNvPr>
          <p:cNvSpPr txBox="1"/>
          <p:nvPr/>
        </p:nvSpPr>
        <p:spPr>
          <a:xfrm>
            <a:off x="7205168" y="-4375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Related theory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473C5028-6F8E-42E6-BD11-C967F3389446}"/>
              </a:ext>
            </a:extLst>
          </p:cNvPr>
          <p:cNvSpPr txBox="1"/>
          <p:nvPr/>
        </p:nvSpPr>
        <p:spPr>
          <a:xfrm>
            <a:off x="818886" y="1058751"/>
            <a:ext cx="31646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h-TH" sz="1600" b="1" dirty="0">
              <a:solidFill>
                <a:srgbClr val="434343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14" name="กล่องข้อความ 13">
            <a:extLst>
              <a:ext uri="{FF2B5EF4-FFF2-40B4-BE49-F238E27FC236}">
                <a16:creationId xmlns:a16="http://schemas.microsoft.com/office/drawing/2014/main" id="{5AD5BC6A-2A66-468F-BEEB-CD8F514FC9C1}"/>
              </a:ext>
            </a:extLst>
          </p:cNvPr>
          <p:cNvSpPr txBox="1"/>
          <p:nvPr/>
        </p:nvSpPr>
        <p:spPr>
          <a:xfrm>
            <a:off x="1679706" y="1505727"/>
            <a:ext cx="627843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600" dirty="0">
                <a:solidFill>
                  <a:schemeClr val="accent3">
                    <a:lumMod val="50000"/>
                  </a:schemeClr>
                </a:solidFill>
              </a:rPr>
              <a:t>อัลกอริทึม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Bcrypt</a:t>
            </a:r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th-TH" sz="1600" dirty="0">
                <a:solidFill>
                  <a:schemeClr val="accent3">
                    <a:lumMod val="50000"/>
                  </a:schemeClr>
                </a:solidFill>
              </a:rPr>
              <a:t>เป็นการเข้ารหัสตามอัลกอริทึม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Blowfish</a:t>
            </a:r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th-TH" sz="1600" dirty="0">
                <a:solidFill>
                  <a:schemeClr val="accent3">
                    <a:lumMod val="50000"/>
                  </a:schemeClr>
                </a:solidFill>
              </a:rPr>
              <a:t>และสามารถกำหนดการเพิ่มซอ</a:t>
            </a:r>
            <a:r>
              <a:rPr lang="th-TH" sz="1600" dirty="0" err="1">
                <a:solidFill>
                  <a:schemeClr val="accent3">
                    <a:lumMod val="50000"/>
                  </a:schemeClr>
                </a:solidFill>
              </a:rPr>
              <a:t>ลท์</a:t>
            </a:r>
            <a:r>
              <a:rPr lang="th-TH" sz="1600" dirty="0">
                <a:solidFill>
                  <a:schemeClr val="accent3">
                    <a:lumMod val="50000"/>
                  </a:schemeClr>
                </a:solidFill>
              </a:rPr>
              <a:t>อีกทั้งยังสามารถปรับเพิ่มขนาดจำนวนรอบการวนซ้ำเพิ่มขึ้นซึ่งโดยปกติจะทำการวนซ้ำจำนวน </a:t>
            </a:r>
            <a:r>
              <a:rPr lang="th-TH" dirty="0">
                <a:solidFill>
                  <a:schemeClr val="accent3">
                    <a:lumMod val="50000"/>
                  </a:schemeClr>
                </a:solidFill>
              </a:rPr>
              <a:t>4 </a:t>
            </a:r>
            <a:r>
              <a:rPr lang="th-TH" sz="1600" dirty="0">
                <a:solidFill>
                  <a:schemeClr val="accent3">
                    <a:lumMod val="50000"/>
                  </a:schemeClr>
                </a:solidFill>
              </a:rPr>
              <a:t>รอบทำให้การทำงานช้าลงได้ ดังนั้นจึงมีความสามารถในการป้องกันการโจมตีแบบ </a:t>
            </a:r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brute force </a:t>
            </a:r>
            <a:r>
              <a:rPr lang="th-TH" sz="1600" dirty="0">
                <a:solidFill>
                  <a:schemeClr val="accent3">
                    <a:lumMod val="50000"/>
                  </a:schemeClr>
                </a:solidFill>
              </a:rPr>
              <a:t>ที่ใช้การค้นหารหัสผ่านที่ถูกต้องได้แม้ว่าจะมีความสามารถในการคำนวณเพิ่มขึ้นก็ตาม </a:t>
            </a:r>
          </a:p>
        </p:txBody>
      </p:sp>
      <p:sp>
        <p:nvSpPr>
          <p:cNvPr id="15" name="กล่องข้อความ 14">
            <a:extLst>
              <a:ext uri="{FF2B5EF4-FFF2-40B4-BE49-F238E27FC236}">
                <a16:creationId xmlns:a16="http://schemas.microsoft.com/office/drawing/2014/main" id="{8AF4C50C-2B9C-47D6-B637-57C0869572F4}"/>
              </a:ext>
            </a:extLst>
          </p:cNvPr>
          <p:cNvSpPr txBox="1"/>
          <p:nvPr/>
        </p:nvSpPr>
        <p:spPr>
          <a:xfrm>
            <a:off x="8280040" y="4532763"/>
            <a:ext cx="318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7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>
            <a:spLocks noGrp="1"/>
          </p:cNvSpPr>
          <p:nvPr>
            <p:ph type="ctrTitle"/>
          </p:nvPr>
        </p:nvSpPr>
        <p:spPr>
          <a:xfrm>
            <a:off x="217228" y="450656"/>
            <a:ext cx="6105422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dirty="0"/>
              <a:t>ตัวอย่าง </a:t>
            </a:r>
            <a:r>
              <a:rPr lang="en-US" dirty="0"/>
              <a:t>Password </a:t>
            </a:r>
            <a:r>
              <a:rPr lang="th-TH" dirty="0"/>
              <a:t>ที่ถูกเข้ารหัสแล้ว</a:t>
            </a:r>
            <a:endParaRPr dirty="0"/>
          </a:p>
        </p:txBody>
      </p:sp>
      <p:sp>
        <p:nvSpPr>
          <p:cNvPr id="15" name="กล่องข้อความ 14">
            <a:extLst>
              <a:ext uri="{FF2B5EF4-FFF2-40B4-BE49-F238E27FC236}">
                <a16:creationId xmlns:a16="http://schemas.microsoft.com/office/drawing/2014/main" id="{829B64E1-B43C-470E-8257-E8444F3D6391}"/>
              </a:ext>
            </a:extLst>
          </p:cNvPr>
          <p:cNvSpPr txBox="1"/>
          <p:nvPr/>
        </p:nvSpPr>
        <p:spPr>
          <a:xfrm>
            <a:off x="8194963" y="4552706"/>
            <a:ext cx="505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8</a:t>
            </a:r>
          </a:p>
        </p:txBody>
      </p:sp>
      <p:cxnSp>
        <p:nvCxnSpPr>
          <p:cNvPr id="39" name="Google Shape;185;p32">
            <a:extLst>
              <a:ext uri="{FF2B5EF4-FFF2-40B4-BE49-F238E27FC236}">
                <a16:creationId xmlns:a16="http://schemas.microsoft.com/office/drawing/2014/main" id="{F6C37ECB-D923-4932-842B-229ED44B71B7}"/>
              </a:ext>
            </a:extLst>
          </p:cNvPr>
          <p:cNvCxnSpPr>
            <a:cxnSpLocks/>
          </p:cNvCxnSpPr>
          <p:nvPr/>
        </p:nvCxnSpPr>
        <p:spPr>
          <a:xfrm>
            <a:off x="0" y="973337"/>
            <a:ext cx="420094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3795E099-540C-4A87-8722-3A06E7D894ED}"/>
              </a:ext>
            </a:extLst>
          </p:cNvPr>
          <p:cNvSpPr txBox="1"/>
          <p:nvPr/>
        </p:nvSpPr>
        <p:spPr>
          <a:xfrm>
            <a:off x="7146720" y="66598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Related theory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1" name="รูปภาพ 20">
            <a:extLst>
              <a:ext uri="{FF2B5EF4-FFF2-40B4-BE49-F238E27FC236}">
                <a16:creationId xmlns:a16="http://schemas.microsoft.com/office/drawing/2014/main" id="{1F1BCDD4-27DE-414F-A2E4-922F51E2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104" y="1470010"/>
            <a:ext cx="7405792" cy="20630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2" name="กล่องข้อความ 21">
            <a:extLst>
              <a:ext uri="{FF2B5EF4-FFF2-40B4-BE49-F238E27FC236}">
                <a16:creationId xmlns:a16="http://schemas.microsoft.com/office/drawing/2014/main" id="{B2F1176D-013B-4E0E-9DD6-79C386D7E233}"/>
              </a:ext>
            </a:extLst>
          </p:cNvPr>
          <p:cNvSpPr txBox="1"/>
          <p:nvPr/>
        </p:nvSpPr>
        <p:spPr>
          <a:xfrm>
            <a:off x="57150" y="4897203"/>
            <a:ext cx="94869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http://rmutijournals.rmuti.ac.th/document/mnscr_final/TH_20190125_035_165935_FPDF.pfd</a:t>
            </a:r>
            <a:endParaRPr lang="th-TH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>
            <a:spLocks noGrp="1"/>
          </p:cNvSpPr>
          <p:nvPr>
            <p:ph type="ctrTitle"/>
          </p:nvPr>
        </p:nvSpPr>
        <p:spPr>
          <a:xfrm>
            <a:off x="217228" y="450656"/>
            <a:ext cx="6105422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dirty="0"/>
              <a:t>ตัวอย่าง </a:t>
            </a:r>
            <a:r>
              <a:rPr lang="en-US" dirty="0"/>
              <a:t>Password </a:t>
            </a:r>
            <a:r>
              <a:rPr lang="th-TH" dirty="0"/>
              <a:t>ที่ถูกเข้ารหัสแล้ว</a:t>
            </a:r>
            <a:endParaRPr dirty="0"/>
          </a:p>
        </p:txBody>
      </p:sp>
      <p:sp>
        <p:nvSpPr>
          <p:cNvPr id="15" name="กล่องข้อความ 14">
            <a:extLst>
              <a:ext uri="{FF2B5EF4-FFF2-40B4-BE49-F238E27FC236}">
                <a16:creationId xmlns:a16="http://schemas.microsoft.com/office/drawing/2014/main" id="{829B64E1-B43C-470E-8257-E8444F3D6391}"/>
              </a:ext>
            </a:extLst>
          </p:cNvPr>
          <p:cNvSpPr txBox="1"/>
          <p:nvPr/>
        </p:nvSpPr>
        <p:spPr>
          <a:xfrm>
            <a:off x="8194963" y="4552706"/>
            <a:ext cx="505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9</a:t>
            </a:r>
          </a:p>
        </p:txBody>
      </p:sp>
      <p:cxnSp>
        <p:nvCxnSpPr>
          <p:cNvPr id="39" name="Google Shape;185;p32">
            <a:extLst>
              <a:ext uri="{FF2B5EF4-FFF2-40B4-BE49-F238E27FC236}">
                <a16:creationId xmlns:a16="http://schemas.microsoft.com/office/drawing/2014/main" id="{F6C37ECB-D923-4932-842B-229ED44B71B7}"/>
              </a:ext>
            </a:extLst>
          </p:cNvPr>
          <p:cNvCxnSpPr>
            <a:cxnSpLocks/>
          </p:cNvCxnSpPr>
          <p:nvPr/>
        </p:nvCxnSpPr>
        <p:spPr>
          <a:xfrm>
            <a:off x="0" y="973337"/>
            <a:ext cx="420094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3795E099-540C-4A87-8722-3A06E7D894ED}"/>
              </a:ext>
            </a:extLst>
          </p:cNvPr>
          <p:cNvSpPr txBox="1"/>
          <p:nvPr/>
        </p:nvSpPr>
        <p:spPr>
          <a:xfrm>
            <a:off x="7146720" y="66598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Related theory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0DF13383-604A-46B1-95DB-F9E8DF312D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38" r="11405"/>
          <a:stretch/>
        </p:blipFill>
        <p:spPr>
          <a:xfrm>
            <a:off x="1035859" y="1496019"/>
            <a:ext cx="7302922" cy="158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922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/>
          </p:nvPr>
        </p:nvSpPr>
        <p:spPr>
          <a:xfrm flipH="1">
            <a:off x="780750" y="3036397"/>
            <a:ext cx="6361268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2"/>
          </p:nvPr>
        </p:nvSpPr>
        <p:spPr>
          <a:xfrm flipH="1">
            <a:off x="780750" y="2337068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0</a:t>
            </a:r>
            <a:r>
              <a:rPr lang="th-TH" sz="8000" dirty="0"/>
              <a:t>3</a:t>
            </a:r>
            <a:endParaRPr dirty="0"/>
          </a:p>
        </p:txBody>
      </p:sp>
      <p:cxnSp>
        <p:nvCxnSpPr>
          <p:cNvPr id="177" name="Google Shape;177;p31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CD2965CE-C25B-4B74-94D6-296BCC240E88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29313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8;p38">
            <a:extLst>
              <a:ext uri="{FF2B5EF4-FFF2-40B4-BE49-F238E27FC236}">
                <a16:creationId xmlns:a16="http://schemas.microsoft.com/office/drawing/2014/main" id="{57E3EE17-29BF-4B45-8DFB-C8463E88A8A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73544" y="267176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FE341B4C-B908-4E8E-8FA9-DAF99F91F9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38" t="1731" r="22794"/>
          <a:stretch/>
        </p:blipFill>
        <p:spPr>
          <a:xfrm>
            <a:off x="3408219" y="1136072"/>
            <a:ext cx="1712280" cy="3537653"/>
          </a:xfrm>
          <a:prstGeom prst="rect">
            <a:avLst/>
          </a:prstGeom>
        </p:spPr>
      </p:pic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631013C3-7BC3-4206-98E3-70556D77F4E3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11</a:t>
            </a:r>
          </a:p>
        </p:txBody>
      </p:sp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id="{6D91985E-F236-427B-BA77-725BB6D07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418" y="823403"/>
            <a:ext cx="4814455" cy="6157065"/>
          </a:xfrm>
          <a:prstGeom prst="rect">
            <a:avLst/>
          </a:prstGeom>
        </p:spPr>
      </p:pic>
      <p:sp>
        <p:nvSpPr>
          <p:cNvPr id="7" name="Google Shape;251;p37">
            <a:extLst>
              <a:ext uri="{FF2B5EF4-FFF2-40B4-BE49-F238E27FC236}">
                <a16:creationId xmlns:a16="http://schemas.microsoft.com/office/drawing/2014/main" id="{E0D63611-A4DF-4122-BEC7-EC0AE3613BC0}"/>
              </a:ext>
            </a:extLst>
          </p:cNvPr>
          <p:cNvSpPr txBox="1">
            <a:spLocks/>
          </p:cNvSpPr>
          <p:nvPr/>
        </p:nvSpPr>
        <p:spPr>
          <a:xfrm>
            <a:off x="-1372851" y="1136072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th-TH" sz="2000" dirty="0">
                <a:solidFill>
                  <a:srgbClr val="7A7A7A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หน้า </a:t>
            </a:r>
            <a:r>
              <a:rPr lang="en-US" sz="1800" dirty="0">
                <a:solidFill>
                  <a:srgbClr val="7A7A7A"/>
                </a:solidFill>
                <a:latin typeface="Exo 2" panose="00000500000000000000" pitchFamily="50" charset="0"/>
                <a:ea typeface="Roboto Condensed Light" panose="020B0604020202020204" charset="0"/>
              </a:rPr>
              <a:t>Login</a:t>
            </a:r>
            <a:r>
              <a:rPr lang="th-TH" sz="1600" dirty="0">
                <a:solidFill>
                  <a:srgbClr val="7A7A7A"/>
                </a:solidFill>
                <a:latin typeface="Exo 2" panose="00000500000000000000" pitchFamily="50" charset="0"/>
                <a:ea typeface="Roboto Condensed Light" panose="020B0604020202020204" charset="0"/>
              </a:rPr>
              <a:t> </a:t>
            </a:r>
            <a:r>
              <a:rPr lang="en-US" sz="1600" dirty="0">
                <a:solidFill>
                  <a:srgbClr val="7A7A7A"/>
                </a:solidFill>
                <a:latin typeface="Exo 2" panose="00000500000000000000" pitchFamily="50" charset="0"/>
                <a:ea typeface="Roboto Condensed Light" panose="020B0604020202020204" charset="0"/>
              </a:rPr>
              <a:t>:</a:t>
            </a:r>
            <a:r>
              <a:rPr lang="th-TH" sz="2000" dirty="0">
                <a:solidFill>
                  <a:srgbClr val="7A7A7A"/>
                </a:solidFill>
                <a:latin typeface="Exo 2" panose="00000500000000000000" pitchFamily="50" charset="0"/>
                <a:ea typeface="Roboto Condensed Light" panose="020B0604020202020204" charset="0"/>
              </a:rPr>
              <a:t> </a:t>
            </a:r>
            <a:r>
              <a:rPr lang="th-TH" sz="2000" dirty="0">
                <a:solidFill>
                  <a:srgbClr val="7A7A7A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เพื่อเข้าสู่ระบบ</a:t>
            </a:r>
            <a:endParaRPr lang="en-US" sz="2000" dirty="0">
              <a:solidFill>
                <a:srgbClr val="7A7A7A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2F002D16-E953-4CBA-A18F-623EDE036C33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26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8;p38">
            <a:extLst>
              <a:ext uri="{FF2B5EF4-FFF2-40B4-BE49-F238E27FC236}">
                <a16:creationId xmlns:a16="http://schemas.microsoft.com/office/drawing/2014/main" id="{7759FBAE-3D33-4E10-9CBC-6A8329D187FA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584BD35E-6B9C-47AA-BA01-C5B31E47D76F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12</a:t>
            </a:r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3C668673-4150-4A74-A5A0-2279EFDB1B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38" t="3367" r="22302"/>
          <a:stretch/>
        </p:blipFill>
        <p:spPr>
          <a:xfrm>
            <a:off x="3394365" y="1143655"/>
            <a:ext cx="1717962" cy="3478772"/>
          </a:xfrm>
          <a:prstGeom prst="rect">
            <a:avLst/>
          </a:prstGeom>
        </p:spPr>
      </p:pic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id="{B204FF0D-A3D5-4038-888D-78CFEE1C9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554" y="843969"/>
            <a:ext cx="4814455" cy="6157065"/>
          </a:xfrm>
          <a:prstGeom prst="rect">
            <a:avLst/>
          </a:prstGeom>
        </p:spPr>
      </p:pic>
      <p:sp>
        <p:nvSpPr>
          <p:cNvPr id="4" name="Google Shape;251;p37">
            <a:extLst>
              <a:ext uri="{FF2B5EF4-FFF2-40B4-BE49-F238E27FC236}">
                <a16:creationId xmlns:a16="http://schemas.microsoft.com/office/drawing/2014/main" id="{BE47AFC9-1701-4BD2-B55C-6E8771A1094F}"/>
              </a:ext>
            </a:extLst>
          </p:cNvPr>
          <p:cNvSpPr txBox="1">
            <a:spLocks/>
          </p:cNvSpPr>
          <p:nvPr/>
        </p:nvSpPr>
        <p:spPr>
          <a:xfrm>
            <a:off x="120833" y="1213376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Sign Up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en-US" sz="2000" dirty="0">
                <a:solidFill>
                  <a:srgbClr val="7A7A7A"/>
                </a:solidFill>
              </a:rPr>
              <a:t>:</a:t>
            </a:r>
            <a:r>
              <a:rPr lang="th-TH" sz="2000" dirty="0">
                <a:solidFill>
                  <a:srgbClr val="7A7A7A"/>
                </a:solidFill>
              </a:rPr>
              <a:t> ลงทะเบียนเพื่อ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          เข้าใช้งานระบบ</a:t>
            </a:r>
          </a:p>
        </p:txBody>
      </p:sp>
      <p:sp>
        <p:nvSpPr>
          <p:cNvPr id="14" name="กล่องข้อความ 13">
            <a:extLst>
              <a:ext uri="{FF2B5EF4-FFF2-40B4-BE49-F238E27FC236}">
                <a16:creationId xmlns:a16="http://schemas.microsoft.com/office/drawing/2014/main" id="{8BFB1603-9599-4598-A5B4-E457379376E2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7871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8;p38">
            <a:extLst>
              <a:ext uri="{FF2B5EF4-FFF2-40B4-BE49-F238E27FC236}">
                <a16:creationId xmlns:a16="http://schemas.microsoft.com/office/drawing/2014/main" id="{AF78C22E-BFE1-422C-9CDF-0BD4101A4FF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73544" y="267176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2B385117-F613-4793-9335-E14C7E96F7E9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13</a:t>
            </a:r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7264C803-22D8-4F0D-8F02-8B850B5A9E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78" t="2592" r="22128"/>
          <a:stretch/>
        </p:blipFill>
        <p:spPr>
          <a:xfrm>
            <a:off x="4091666" y="1046018"/>
            <a:ext cx="1717962" cy="3506688"/>
          </a:xfrm>
          <a:prstGeom prst="rect">
            <a:avLst/>
          </a:prstGeom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A6C4CA7F-E96A-48F1-9585-9A20A01AF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311" y="740276"/>
            <a:ext cx="4814455" cy="6157065"/>
          </a:xfrm>
          <a:prstGeom prst="rect">
            <a:avLst/>
          </a:prstGeom>
        </p:spPr>
      </p:pic>
      <p:sp>
        <p:nvSpPr>
          <p:cNvPr id="4" name="Google Shape;251;p37">
            <a:extLst>
              <a:ext uri="{FF2B5EF4-FFF2-40B4-BE49-F238E27FC236}">
                <a16:creationId xmlns:a16="http://schemas.microsoft.com/office/drawing/2014/main" id="{C4300682-9735-4122-8507-5CF4D5B64D6D}"/>
              </a:ext>
            </a:extLst>
          </p:cNvPr>
          <p:cNvSpPr txBox="1">
            <a:spLocks/>
          </p:cNvSpPr>
          <p:nvPr/>
        </p:nvSpPr>
        <p:spPr>
          <a:xfrm>
            <a:off x="120833" y="966393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Sign Up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en-US" sz="2000" dirty="0">
                <a:solidFill>
                  <a:srgbClr val="7A7A7A"/>
                </a:solidFill>
              </a:rPr>
              <a:t>:</a:t>
            </a:r>
            <a:r>
              <a:rPr lang="th-TH" sz="2000" dirty="0">
                <a:solidFill>
                  <a:srgbClr val="7A7A7A"/>
                </a:solidFill>
              </a:rPr>
              <a:t> หากไม่กรอกข้อมูล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           </a:t>
            </a:r>
            <a:r>
              <a:rPr lang="en-US" sz="2000" dirty="0">
                <a:solidFill>
                  <a:srgbClr val="7A7A7A"/>
                </a:solidFill>
              </a:rPr>
              <a:t>         </a:t>
            </a:r>
            <a:r>
              <a:rPr lang="th-TH" sz="2000" dirty="0">
                <a:solidFill>
                  <a:srgbClr val="7A7A7A"/>
                </a:solidFill>
              </a:rPr>
              <a:t>จะมี </a:t>
            </a:r>
            <a:r>
              <a:rPr lang="en-US" sz="1800" dirty="0">
                <a:solidFill>
                  <a:srgbClr val="7A7A7A"/>
                </a:solidFill>
              </a:rPr>
              <a:t>Error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th-TH" sz="2000" dirty="0">
                <a:solidFill>
                  <a:srgbClr val="7A7A7A"/>
                </a:solidFill>
              </a:rPr>
              <a:t>เช็ค</a:t>
            </a:r>
            <a:endParaRPr lang="en-US" sz="2000" dirty="0">
              <a:solidFill>
                <a:srgbClr val="7A7A7A"/>
              </a:solidFill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3312F860-55DF-4972-95C6-84F9DC693FE0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380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8;p38">
            <a:extLst>
              <a:ext uri="{FF2B5EF4-FFF2-40B4-BE49-F238E27FC236}">
                <a16:creationId xmlns:a16="http://schemas.microsoft.com/office/drawing/2014/main" id="{99F00DA5-B22C-47B2-A40D-28300AA26B6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73544" y="267176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6C4DCEE7-C8FD-4ACD-B3D7-853EFA1394AA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14</a:t>
            </a:r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2263096C-0D61-4DCE-9AFD-3A046F6A09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55" t="2403" r="22201"/>
          <a:stretch/>
        </p:blipFill>
        <p:spPr>
          <a:xfrm>
            <a:off x="4189919" y="1156854"/>
            <a:ext cx="1712981" cy="3539527"/>
          </a:xfrm>
          <a:prstGeom prst="rect">
            <a:avLst/>
          </a:prstGeom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0ADA6DDD-49E6-4610-954A-840AFDAE58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394" y="830764"/>
            <a:ext cx="4814455" cy="6157065"/>
          </a:xfrm>
          <a:prstGeom prst="rect">
            <a:avLst/>
          </a:prstGeom>
        </p:spPr>
      </p:pic>
      <p:sp>
        <p:nvSpPr>
          <p:cNvPr id="6" name="Google Shape;251;p37">
            <a:extLst>
              <a:ext uri="{FF2B5EF4-FFF2-40B4-BE49-F238E27FC236}">
                <a16:creationId xmlns:a16="http://schemas.microsoft.com/office/drawing/2014/main" id="{CD0008F2-31B8-4BC9-8EA6-B387D5FCDDB4}"/>
              </a:ext>
            </a:extLst>
          </p:cNvPr>
          <p:cNvSpPr txBox="1">
            <a:spLocks/>
          </p:cNvSpPr>
          <p:nvPr/>
        </p:nvSpPr>
        <p:spPr>
          <a:xfrm>
            <a:off x="307870" y="1213376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Sign Up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endParaRPr lang="en-US" sz="1800" dirty="0">
              <a:solidFill>
                <a:srgbClr val="7A7A7A"/>
              </a:solidFill>
            </a:endParaRPr>
          </a:p>
          <a:p>
            <a:pPr algn="l"/>
            <a:r>
              <a:rPr lang="en-US" sz="2000" dirty="0">
                <a:solidFill>
                  <a:srgbClr val="7A7A7A"/>
                </a:solidFill>
              </a:rPr>
              <a:t>       :</a:t>
            </a:r>
            <a:r>
              <a:rPr lang="th-TH" sz="2000" dirty="0">
                <a:solidFill>
                  <a:srgbClr val="7A7A7A"/>
                </a:solidFill>
              </a:rPr>
              <a:t> ในการยืนยันรหัสผ่าน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 รหัสผ่านต้องตรงกัน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</a:t>
            </a:r>
            <a:endParaRPr lang="en-US" sz="2000" dirty="0">
              <a:solidFill>
                <a:srgbClr val="7A7A7A"/>
              </a:solidFill>
            </a:endParaRPr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CB8967F3-52C9-4551-9837-5540F93E764B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047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8;p38">
            <a:extLst>
              <a:ext uri="{FF2B5EF4-FFF2-40B4-BE49-F238E27FC236}">
                <a16:creationId xmlns:a16="http://schemas.microsoft.com/office/drawing/2014/main" id="{B16F1DBE-C381-48E5-8126-F0BB7C75C06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73544" y="267176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7FAA982E-F5BE-4F05-A146-93F096BE7A2C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15</a:t>
            </a:r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35540048-3B4B-444C-9D95-7D383C8EA0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46" t="3354" r="22302"/>
          <a:stretch/>
        </p:blipFill>
        <p:spPr>
          <a:xfrm>
            <a:off x="3993947" y="1094508"/>
            <a:ext cx="1717962" cy="3479251"/>
          </a:xfrm>
          <a:prstGeom prst="rect">
            <a:avLst/>
          </a:prstGeom>
        </p:spPr>
      </p:pic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id="{F3F6599F-7FA2-4857-BA45-AA4574DB8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7398" y="788767"/>
            <a:ext cx="4814455" cy="6157065"/>
          </a:xfrm>
          <a:prstGeom prst="rect">
            <a:avLst/>
          </a:prstGeom>
        </p:spPr>
      </p:pic>
      <p:sp>
        <p:nvSpPr>
          <p:cNvPr id="4" name="Google Shape;251;p37">
            <a:extLst>
              <a:ext uri="{FF2B5EF4-FFF2-40B4-BE49-F238E27FC236}">
                <a16:creationId xmlns:a16="http://schemas.microsoft.com/office/drawing/2014/main" id="{D0B32CEC-A070-46D3-ACF7-391B57C1FDC0}"/>
              </a:ext>
            </a:extLst>
          </p:cNvPr>
          <p:cNvSpPr txBox="1">
            <a:spLocks/>
          </p:cNvSpPr>
          <p:nvPr/>
        </p:nvSpPr>
        <p:spPr>
          <a:xfrm>
            <a:off x="-1136519" y="1345230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Sign Up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en-US" sz="2000" dirty="0">
                <a:solidFill>
                  <a:srgbClr val="7A7A7A"/>
                </a:solidFill>
              </a:rPr>
              <a:t>:</a:t>
            </a:r>
            <a:r>
              <a:rPr lang="th-TH" sz="2000" dirty="0">
                <a:solidFill>
                  <a:srgbClr val="7A7A7A"/>
                </a:solidFill>
              </a:rPr>
              <a:t> ลงทะเบียนสำเร็จ</a:t>
            </a:r>
            <a:endParaRPr lang="en-US" sz="2000" dirty="0">
              <a:solidFill>
                <a:srgbClr val="7A7A7A"/>
              </a:solidFill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0C817414-FA68-4ABA-AC64-CFCF05243957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402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8;p38">
            <a:extLst>
              <a:ext uri="{FF2B5EF4-FFF2-40B4-BE49-F238E27FC236}">
                <a16:creationId xmlns:a16="http://schemas.microsoft.com/office/drawing/2014/main" id="{51762FAA-D552-4DCE-A72C-E25BF4B914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73544" y="267176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21A85E45-FB64-4A41-A553-BC759FDCE980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16</a:t>
            </a:r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E8730D4D-D70D-49E6-83CA-DF18022BEC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75" t="3620" r="21810"/>
          <a:stretch/>
        </p:blipFill>
        <p:spPr>
          <a:xfrm>
            <a:off x="4585580" y="1213375"/>
            <a:ext cx="1711033" cy="3469665"/>
          </a:xfrm>
          <a:prstGeom prst="rect">
            <a:avLst/>
          </a:prstGeom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401FC52A-FE6C-4C8C-8656-C7B220CE4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2778" y="851592"/>
            <a:ext cx="4814455" cy="6157065"/>
          </a:xfrm>
          <a:prstGeom prst="rect">
            <a:avLst/>
          </a:prstGeom>
        </p:spPr>
      </p:pic>
      <p:sp>
        <p:nvSpPr>
          <p:cNvPr id="4" name="Google Shape;251;p37">
            <a:extLst>
              <a:ext uri="{FF2B5EF4-FFF2-40B4-BE49-F238E27FC236}">
                <a16:creationId xmlns:a16="http://schemas.microsoft.com/office/drawing/2014/main" id="{0BAF30C8-CDA1-4FCF-B2CF-9EC2856EA0B8}"/>
              </a:ext>
            </a:extLst>
          </p:cNvPr>
          <p:cNvSpPr txBox="1">
            <a:spLocks/>
          </p:cNvSpPr>
          <p:nvPr/>
        </p:nvSpPr>
        <p:spPr>
          <a:xfrm>
            <a:off x="120833" y="1213374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Forgot Password </a:t>
            </a:r>
          </a:p>
          <a:p>
            <a:pPr algn="l"/>
            <a:r>
              <a:rPr lang="en-US" sz="2000" dirty="0">
                <a:solidFill>
                  <a:srgbClr val="7A7A7A"/>
                </a:solidFill>
              </a:rPr>
              <a:t>       :</a:t>
            </a:r>
            <a:r>
              <a:rPr lang="th-TH" sz="2000" dirty="0">
                <a:solidFill>
                  <a:srgbClr val="7A7A7A"/>
                </a:solidFill>
              </a:rPr>
              <a:t> เมื่อลืมรหัสผ่านต้องกรอก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  อีเมลเพื่อทำการตั้งรหัสผ่านใหม่</a:t>
            </a:r>
            <a:endParaRPr lang="en-US" sz="2000" dirty="0">
              <a:solidFill>
                <a:srgbClr val="7A7A7A"/>
              </a:solidFill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86EDC597-74DE-460B-A8F5-F08E8105326D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213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0" y="643796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spc="300" dirty="0">
                <a:solidFill>
                  <a:schemeClr val="accent1">
                    <a:lumMod val="25000"/>
                  </a:schemeClr>
                </a:solidFill>
                <a:latin typeface="Quicksand" panose="02070303000000060000" pitchFamily="18" charset="77"/>
                <a:ea typeface="Nunito Bold" charset="0"/>
                <a:cs typeface="Nunito Bold" charset="0"/>
              </a:rPr>
              <a:t>Our Team</a:t>
            </a:r>
            <a:r>
              <a:rPr lang="th-TH" sz="2800" b="1" spc="300" dirty="0">
                <a:solidFill>
                  <a:schemeClr val="accent1">
                    <a:lumMod val="25000"/>
                  </a:schemeClr>
                </a:solidFill>
                <a:latin typeface="Quicksand" panose="02070303000000060000" pitchFamily="18" charset="77"/>
                <a:ea typeface="Nunito Bold" charset="0"/>
                <a:cs typeface="Nunito Bold" charset="0"/>
              </a:rPr>
              <a:t> </a:t>
            </a:r>
            <a:endParaRPr sz="2800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3" name="กล่องข้อความ 2">
            <a:extLst>
              <a:ext uri="{FF2B5EF4-FFF2-40B4-BE49-F238E27FC236}">
                <a16:creationId xmlns:a16="http://schemas.microsoft.com/office/drawing/2014/main" id="{8DB4F52B-0E5E-4C56-A7CB-DA25F48609BE}"/>
              </a:ext>
            </a:extLst>
          </p:cNvPr>
          <p:cNvSpPr txBox="1"/>
          <p:nvPr/>
        </p:nvSpPr>
        <p:spPr>
          <a:xfrm>
            <a:off x="1454728" y="1503220"/>
            <a:ext cx="613756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th-TH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นางสาวจุฑามาศ        ศรีประเสริฐ         รหัสนิสิต  </a:t>
            </a:r>
            <a:r>
              <a:rPr lang="th-TH" sz="1200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6020550494</a:t>
            </a:r>
          </a:p>
          <a:p>
            <a:pPr marL="342900" indent="-342900">
              <a:buAutoNum type="arabicPeriod"/>
            </a:pPr>
            <a:r>
              <a:rPr lang="th-TH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นายธนภัทร	    โตดิลกเวช</a:t>
            </a:r>
            <a:r>
              <a:rPr lang="th-TH" b="1" dirty="0" err="1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ช์</a:t>
            </a:r>
            <a:r>
              <a:rPr lang="th-TH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        รหัสนิสิต  </a:t>
            </a:r>
            <a:r>
              <a:rPr lang="th-TH" sz="1200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6020550541</a:t>
            </a:r>
          </a:p>
          <a:p>
            <a:pPr marL="342900" indent="-342900">
              <a:buAutoNum type="arabicPeriod"/>
            </a:pPr>
            <a:r>
              <a:rPr lang="th-TH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นางสาวณ</a:t>
            </a:r>
            <a:r>
              <a:rPr lang="th-TH" b="1" dirty="0" err="1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ัฎฐ</a:t>
            </a:r>
            <a:r>
              <a:rPr lang="th-TH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ณิชา       เลี้ยงพันธุ์สกุล     รหัสนิสิต  </a:t>
            </a:r>
            <a:r>
              <a:rPr lang="th-TH" sz="1200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6020550516</a:t>
            </a:r>
          </a:p>
          <a:p>
            <a:pPr marL="342900" indent="-342900">
              <a:buAutoNum type="arabicPeriod"/>
            </a:pPr>
            <a:r>
              <a:rPr lang="th-TH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นางสาววรดา	    สระสงคราม        รหัสนิสิต </a:t>
            </a:r>
            <a:r>
              <a:rPr lang="th-TH" sz="1200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 6020551997</a:t>
            </a:r>
          </a:p>
          <a:p>
            <a:pPr marL="342900" indent="-342900">
              <a:buAutoNum type="arabicPeriod"/>
            </a:pPr>
            <a:r>
              <a:rPr lang="th-TH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นายวรศักดิ์	    คำเหมือง	            รหัสนิสิต  </a:t>
            </a:r>
            <a:r>
              <a:rPr lang="th-TH" sz="1200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6020552004 </a:t>
            </a:r>
            <a:r>
              <a:rPr lang="th-TH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	</a:t>
            </a:r>
            <a:endParaRPr lang="th-TH" sz="1600" b="1" dirty="0">
              <a:solidFill>
                <a:srgbClr val="434343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  <a:p>
            <a:endParaRPr lang="th-TH" b="1" dirty="0">
              <a:solidFill>
                <a:srgbClr val="434343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8;p38">
            <a:extLst>
              <a:ext uri="{FF2B5EF4-FFF2-40B4-BE49-F238E27FC236}">
                <a16:creationId xmlns:a16="http://schemas.microsoft.com/office/drawing/2014/main" id="{E5D64EA3-FF43-4403-B1A9-E9C775F841E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73544" y="267176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865ABFEE-FE7B-48D8-97A6-EB61E0598DD1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17</a:t>
            </a:r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B9BF02C2-5F5B-43C4-8374-404881AF9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75" t="2929" r="21810"/>
          <a:stretch/>
        </p:blipFill>
        <p:spPr>
          <a:xfrm>
            <a:off x="4706513" y="1066799"/>
            <a:ext cx="1717962" cy="3494565"/>
          </a:xfrm>
          <a:prstGeom prst="rect">
            <a:avLst/>
          </a:prstGeom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826446E3-9A54-467A-9DD6-010E2FF8F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7109" y="740276"/>
            <a:ext cx="4814455" cy="6157065"/>
          </a:xfrm>
          <a:prstGeom prst="rect">
            <a:avLst/>
          </a:prstGeom>
        </p:spPr>
      </p:pic>
      <p:sp>
        <p:nvSpPr>
          <p:cNvPr id="4" name="Google Shape;251;p37">
            <a:extLst>
              <a:ext uri="{FF2B5EF4-FFF2-40B4-BE49-F238E27FC236}">
                <a16:creationId xmlns:a16="http://schemas.microsoft.com/office/drawing/2014/main" id="{1930BDD1-FF3D-486F-92A8-BA55D559F4A7}"/>
              </a:ext>
            </a:extLst>
          </p:cNvPr>
          <p:cNvSpPr txBox="1">
            <a:spLocks/>
          </p:cNvSpPr>
          <p:nvPr/>
        </p:nvSpPr>
        <p:spPr>
          <a:xfrm>
            <a:off x="120833" y="1128319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Forgot Password</a:t>
            </a:r>
          </a:p>
          <a:p>
            <a:pPr algn="l"/>
            <a:r>
              <a:rPr lang="en-US" sz="1800" dirty="0">
                <a:solidFill>
                  <a:srgbClr val="7A7A7A"/>
                </a:solidFill>
              </a:rPr>
              <a:t>        </a:t>
            </a:r>
            <a:r>
              <a:rPr lang="en-US" sz="2000" dirty="0">
                <a:solidFill>
                  <a:srgbClr val="7A7A7A"/>
                </a:solidFill>
              </a:rPr>
              <a:t>:</a:t>
            </a:r>
            <a:r>
              <a:rPr lang="th-TH" sz="2000" dirty="0">
                <a:solidFill>
                  <a:srgbClr val="7A7A7A"/>
                </a:solidFill>
              </a:rPr>
              <a:t> เมื่อกรอกอีเมล จะมีรหัส </a:t>
            </a:r>
            <a:r>
              <a:rPr lang="en-US" sz="1800" dirty="0">
                <a:solidFill>
                  <a:srgbClr val="7A7A7A"/>
                </a:solidFill>
              </a:rPr>
              <a:t>OTP</a:t>
            </a:r>
            <a:r>
              <a:rPr lang="th-TH" sz="2000" dirty="0">
                <a:solidFill>
                  <a:srgbClr val="7A7A7A"/>
                </a:solidFill>
              </a:rPr>
              <a:t> 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 ส่งไปที่อีเมลต้องนำมากรอก</a:t>
            </a:r>
            <a:br>
              <a:rPr lang="th-TH" sz="2000" dirty="0">
                <a:solidFill>
                  <a:srgbClr val="7A7A7A"/>
                </a:solidFill>
              </a:rPr>
            </a:br>
            <a:r>
              <a:rPr lang="th-TH" sz="2000" dirty="0">
                <a:solidFill>
                  <a:srgbClr val="7A7A7A"/>
                </a:solidFill>
              </a:rPr>
              <a:t>         ในหน้านี้ จะมีเวลาให้ </a:t>
            </a:r>
            <a:r>
              <a:rPr lang="th-TH" sz="1800" dirty="0">
                <a:solidFill>
                  <a:srgbClr val="7A7A7A"/>
                </a:solidFill>
              </a:rPr>
              <a:t>3</a:t>
            </a:r>
            <a:r>
              <a:rPr lang="th-TH" sz="2000" dirty="0">
                <a:solidFill>
                  <a:srgbClr val="7A7A7A"/>
                </a:solidFill>
              </a:rPr>
              <a:t> นาที</a:t>
            </a:r>
            <a:endParaRPr lang="en-US" sz="2000" dirty="0">
              <a:solidFill>
                <a:srgbClr val="7A7A7A"/>
              </a:solidFill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FA5BFECF-C71E-46A9-A931-EBBD85F512BE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66302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8;p38">
            <a:extLst>
              <a:ext uri="{FF2B5EF4-FFF2-40B4-BE49-F238E27FC236}">
                <a16:creationId xmlns:a16="http://schemas.microsoft.com/office/drawing/2014/main" id="{FA0E224E-DD4F-44CF-BAA8-14603777F55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73544" y="267176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D2604C07-D9E8-4631-B91B-39D04892B2CD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18</a:t>
            </a:r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F750FF6E-9A8B-49FE-A2BD-0653CC6AB9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38" t="2977" r="21319"/>
          <a:stretch/>
        </p:blipFill>
        <p:spPr>
          <a:xfrm>
            <a:off x="4822209" y="1059872"/>
            <a:ext cx="1717963" cy="3492833"/>
          </a:xfrm>
          <a:prstGeom prst="rect">
            <a:avLst/>
          </a:prstGeom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DB3AC98F-ECB2-4A38-99B8-C83A1FA09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584" y="740276"/>
            <a:ext cx="4814455" cy="6157065"/>
          </a:xfrm>
          <a:prstGeom prst="rect">
            <a:avLst/>
          </a:prstGeom>
        </p:spPr>
      </p:pic>
      <p:sp>
        <p:nvSpPr>
          <p:cNvPr id="6" name="Google Shape;251;p37">
            <a:extLst>
              <a:ext uri="{FF2B5EF4-FFF2-40B4-BE49-F238E27FC236}">
                <a16:creationId xmlns:a16="http://schemas.microsoft.com/office/drawing/2014/main" id="{72801A3E-10A0-49A6-B8A8-A328CAAC35FC}"/>
              </a:ext>
            </a:extLst>
          </p:cNvPr>
          <p:cNvSpPr txBox="1">
            <a:spLocks/>
          </p:cNvSpPr>
          <p:nvPr/>
        </p:nvSpPr>
        <p:spPr>
          <a:xfrm>
            <a:off x="219178" y="987175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      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Forgot Password </a:t>
            </a:r>
          </a:p>
          <a:p>
            <a:pPr algn="l"/>
            <a:r>
              <a:rPr lang="en-US" sz="2000" dirty="0">
                <a:solidFill>
                  <a:srgbClr val="7A7A7A"/>
                </a:solidFill>
              </a:rPr>
              <a:t>       :</a:t>
            </a:r>
            <a:r>
              <a:rPr lang="th-TH" sz="2000" dirty="0">
                <a:solidFill>
                  <a:srgbClr val="7A7A7A"/>
                </a:solidFill>
              </a:rPr>
              <a:t> เมื่อเวลา </a:t>
            </a:r>
            <a:r>
              <a:rPr lang="th-TH" sz="1800" dirty="0">
                <a:solidFill>
                  <a:srgbClr val="7A7A7A"/>
                </a:solidFill>
              </a:rPr>
              <a:t>3</a:t>
            </a:r>
            <a:r>
              <a:rPr lang="th-TH" sz="2000" dirty="0">
                <a:solidFill>
                  <a:srgbClr val="7A7A7A"/>
                </a:solidFill>
              </a:rPr>
              <a:t> นาทีหมดจะมี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  แจ้งเตือนและให้ทำการขอ </a:t>
            </a:r>
            <a:endParaRPr lang="en-US" sz="2000" dirty="0">
              <a:solidFill>
                <a:srgbClr val="7A7A7A"/>
              </a:solidFill>
            </a:endParaRPr>
          </a:p>
          <a:p>
            <a:pPr algn="l"/>
            <a:r>
              <a:rPr lang="en-US" sz="2000" dirty="0">
                <a:solidFill>
                  <a:srgbClr val="7A7A7A"/>
                </a:solidFill>
              </a:rPr>
              <a:t>          </a:t>
            </a:r>
            <a:r>
              <a:rPr lang="en-US" sz="1800" dirty="0">
                <a:solidFill>
                  <a:srgbClr val="7A7A7A"/>
                </a:solidFill>
              </a:rPr>
              <a:t>OTP</a:t>
            </a:r>
            <a:r>
              <a:rPr lang="th-TH" sz="2000" dirty="0">
                <a:solidFill>
                  <a:srgbClr val="7A7A7A"/>
                </a:solidFill>
              </a:rPr>
              <a:t> ใหม่</a:t>
            </a:r>
            <a:endParaRPr lang="en-US" sz="2000" dirty="0">
              <a:solidFill>
                <a:srgbClr val="7A7A7A"/>
              </a:solidFill>
            </a:endParaRPr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BDB15808-F651-4292-88CB-9ACC5BDBB674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148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8;p38">
            <a:extLst>
              <a:ext uri="{FF2B5EF4-FFF2-40B4-BE49-F238E27FC236}">
                <a16:creationId xmlns:a16="http://schemas.microsoft.com/office/drawing/2014/main" id="{91CA696E-3829-4889-AB4E-99347CE35EFE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98042A65-D69F-4E7A-97E3-FA08DADF48A7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19</a:t>
            </a:r>
          </a:p>
        </p:txBody>
      </p:sp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B3B58E3A-D36C-4E27-BFBF-E15C7435A9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10" t="2963" r="22302"/>
          <a:stretch/>
        </p:blipFill>
        <p:spPr>
          <a:xfrm>
            <a:off x="4572000" y="1249141"/>
            <a:ext cx="1773382" cy="3534397"/>
          </a:xfrm>
          <a:prstGeom prst="rect">
            <a:avLst/>
          </a:prstGeom>
        </p:spPr>
      </p:pic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id="{2970F799-8555-432F-92AC-266260522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066" y="885355"/>
            <a:ext cx="4814455" cy="6157065"/>
          </a:xfrm>
          <a:prstGeom prst="rect">
            <a:avLst/>
          </a:prstGeom>
        </p:spPr>
      </p:pic>
      <p:sp>
        <p:nvSpPr>
          <p:cNvPr id="4" name="Google Shape;251;p37">
            <a:extLst>
              <a:ext uri="{FF2B5EF4-FFF2-40B4-BE49-F238E27FC236}">
                <a16:creationId xmlns:a16="http://schemas.microsoft.com/office/drawing/2014/main" id="{0D06C9B8-734F-4D94-9313-9E066C0425EC}"/>
              </a:ext>
            </a:extLst>
          </p:cNvPr>
          <p:cNvSpPr txBox="1">
            <a:spLocks/>
          </p:cNvSpPr>
          <p:nvPr/>
        </p:nvSpPr>
        <p:spPr>
          <a:xfrm>
            <a:off x="334725" y="1249141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Forgot Password </a:t>
            </a:r>
          </a:p>
          <a:p>
            <a:pPr algn="l"/>
            <a:r>
              <a:rPr lang="en-US" sz="1800" dirty="0">
                <a:solidFill>
                  <a:srgbClr val="7A7A7A"/>
                </a:solidFill>
              </a:rPr>
              <a:t>        </a:t>
            </a:r>
            <a:r>
              <a:rPr lang="en-US" sz="2000" dirty="0">
                <a:solidFill>
                  <a:srgbClr val="7A7A7A"/>
                </a:solidFill>
              </a:rPr>
              <a:t>:</a:t>
            </a:r>
            <a:r>
              <a:rPr lang="th-TH" sz="2000" dirty="0">
                <a:solidFill>
                  <a:srgbClr val="7A7A7A"/>
                </a:solidFill>
              </a:rPr>
              <a:t> เมื่อกรอก </a:t>
            </a:r>
            <a:r>
              <a:rPr lang="en-US" sz="1800" dirty="0">
                <a:solidFill>
                  <a:srgbClr val="7A7A7A"/>
                </a:solidFill>
              </a:rPr>
              <a:t>OTP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th-TH" sz="2000" dirty="0">
                <a:solidFill>
                  <a:srgbClr val="7A7A7A"/>
                </a:solidFill>
              </a:rPr>
              <a:t>ผิดจะมี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 แจ้งเตือนบอก ให้กรอกใหม่ </a:t>
            </a:r>
            <a:endParaRPr lang="en-US" sz="2000" dirty="0">
              <a:solidFill>
                <a:srgbClr val="7A7A7A"/>
              </a:solidFill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21FCA29E-38DF-4018-91CB-8CDC0CE735A8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6551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BD77B780-B98C-4ADF-BC22-AFF4BF0887CF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20</a:t>
            </a:r>
          </a:p>
        </p:txBody>
      </p:sp>
      <p:sp>
        <p:nvSpPr>
          <p:cNvPr id="6" name="Google Shape;268;p38">
            <a:extLst>
              <a:ext uri="{FF2B5EF4-FFF2-40B4-BE49-F238E27FC236}">
                <a16:creationId xmlns:a16="http://schemas.microsoft.com/office/drawing/2014/main" id="{B220B4A3-D85B-4F55-B011-0D5622E71DFA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7EEDA100-07AC-41E8-8B6B-3BD4318D41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83" t="2559" r="22466"/>
          <a:stretch/>
        </p:blipFill>
        <p:spPr>
          <a:xfrm>
            <a:off x="3470564" y="1213376"/>
            <a:ext cx="1717200" cy="3498274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DBF37A11-C8EF-486E-919B-E16EBD41F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680" y="851591"/>
            <a:ext cx="4814455" cy="6157065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0BDF2B63-50DC-4EA5-8BAA-3F4CB3952C78}"/>
              </a:ext>
            </a:extLst>
          </p:cNvPr>
          <p:cNvSpPr txBox="1">
            <a:spLocks/>
          </p:cNvSpPr>
          <p:nvPr/>
        </p:nvSpPr>
        <p:spPr>
          <a:xfrm>
            <a:off x="191191" y="1213376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Forgot Password</a:t>
            </a:r>
          </a:p>
          <a:p>
            <a:pPr algn="l"/>
            <a:r>
              <a:rPr lang="en-US" sz="1800" dirty="0">
                <a:solidFill>
                  <a:srgbClr val="7A7A7A"/>
                </a:solidFill>
              </a:rPr>
              <a:t>        </a:t>
            </a:r>
            <a:r>
              <a:rPr lang="en-US" sz="2000" dirty="0">
                <a:solidFill>
                  <a:srgbClr val="7A7A7A"/>
                </a:solidFill>
              </a:rPr>
              <a:t>:</a:t>
            </a:r>
            <a:r>
              <a:rPr lang="th-TH" sz="2000" dirty="0">
                <a:solidFill>
                  <a:srgbClr val="7A7A7A"/>
                </a:solidFill>
              </a:rPr>
              <a:t> เมื่อเช็ค </a:t>
            </a:r>
            <a:r>
              <a:rPr lang="en-US" sz="1800" dirty="0">
                <a:solidFill>
                  <a:srgbClr val="7A7A7A"/>
                </a:solidFill>
              </a:rPr>
              <a:t>OTP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th-TH" sz="2000" dirty="0">
                <a:solidFill>
                  <a:srgbClr val="7A7A7A"/>
                </a:solidFill>
              </a:rPr>
              <a:t>สำเร็จ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จะสามารถเปลี่ยนรหัส</a:t>
            </a:r>
            <a:br>
              <a:rPr lang="th-TH" sz="2000" dirty="0">
                <a:solidFill>
                  <a:srgbClr val="7A7A7A"/>
                </a:solidFill>
              </a:rPr>
            </a:br>
            <a:r>
              <a:rPr lang="th-TH" sz="2000" dirty="0">
                <a:solidFill>
                  <a:srgbClr val="7A7A7A"/>
                </a:solidFill>
              </a:rPr>
              <a:t>       ผ่านได้</a:t>
            </a:r>
            <a:endParaRPr lang="en-US" sz="2000" dirty="0">
              <a:solidFill>
                <a:srgbClr val="7A7A7A"/>
              </a:solidFill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58CB423A-6747-45F2-9D20-939D8CC37B01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6592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8;p38">
            <a:extLst>
              <a:ext uri="{FF2B5EF4-FFF2-40B4-BE49-F238E27FC236}">
                <a16:creationId xmlns:a16="http://schemas.microsoft.com/office/drawing/2014/main" id="{A4F8DED6-F995-443F-B153-497E98F9EDE9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1E4893FC-A4F2-41BB-BC7E-254D91329D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74" t="2121" r="22794" b="842"/>
          <a:stretch/>
        </p:blipFill>
        <p:spPr>
          <a:xfrm>
            <a:off x="3422071" y="1119041"/>
            <a:ext cx="1717965" cy="3528000"/>
          </a:xfrm>
          <a:prstGeom prst="rect">
            <a:avLst/>
          </a:prstGeom>
        </p:spPr>
      </p:pic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50B5D0E0-E92A-427F-A712-24373AF95831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21</a:t>
            </a:r>
          </a:p>
        </p:txBody>
      </p:sp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D171F007-E4AE-439F-9653-917AD7E6F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407" y="830331"/>
            <a:ext cx="4814455" cy="6157065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3611A4D7-1C13-461D-BFD3-4FB4DEE64EE5}"/>
              </a:ext>
            </a:extLst>
          </p:cNvPr>
          <p:cNvSpPr txBox="1">
            <a:spLocks/>
          </p:cNvSpPr>
          <p:nvPr/>
        </p:nvSpPr>
        <p:spPr>
          <a:xfrm>
            <a:off x="120833" y="1233746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Forgot Password </a:t>
            </a:r>
          </a:p>
          <a:p>
            <a:pPr algn="l"/>
            <a:r>
              <a:rPr lang="en-US" sz="2000" dirty="0">
                <a:solidFill>
                  <a:srgbClr val="7A7A7A"/>
                </a:solidFill>
              </a:rPr>
              <a:t>       :</a:t>
            </a:r>
            <a:r>
              <a:rPr lang="th-TH" sz="2000" dirty="0">
                <a:solidFill>
                  <a:srgbClr val="7A7A7A"/>
                </a:solidFill>
              </a:rPr>
              <a:t> เมื่อเปลี่ยนรหัสสำเร็จ</a:t>
            </a:r>
            <a:endParaRPr lang="en-US" sz="2000" dirty="0">
              <a:solidFill>
                <a:srgbClr val="7A7A7A"/>
              </a:solidFill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8A9F8277-349B-4E79-9999-550B788A0D67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76324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8;p38">
            <a:extLst>
              <a:ext uri="{FF2B5EF4-FFF2-40B4-BE49-F238E27FC236}">
                <a16:creationId xmlns:a16="http://schemas.microsoft.com/office/drawing/2014/main" id="{98B26F3E-78E7-4E8A-BB1A-8092B407F878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5CDABE9A-B0DB-41C2-A134-9F4FA500655C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22</a:t>
            </a:r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792E07E0-FB58-4E9B-953E-0CA2A76037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39" t="3637" r="22138"/>
          <a:stretch/>
        </p:blipFill>
        <p:spPr>
          <a:xfrm>
            <a:off x="5066811" y="1219925"/>
            <a:ext cx="1731817" cy="3528000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8DD8740D-3C07-4FC3-8EB5-FDFD430C52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041" y="900461"/>
            <a:ext cx="4814455" cy="6157065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6922BD8C-F90C-4741-AB4B-A75B4802D6D6}"/>
              </a:ext>
            </a:extLst>
          </p:cNvPr>
          <p:cNvSpPr txBox="1">
            <a:spLocks/>
          </p:cNvSpPr>
          <p:nvPr/>
        </p:nvSpPr>
        <p:spPr>
          <a:xfrm>
            <a:off x="326551" y="1318142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Home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</a:p>
          <a:p>
            <a:pPr algn="l"/>
            <a:r>
              <a:rPr lang="en-US" sz="2000" dirty="0">
                <a:solidFill>
                  <a:srgbClr val="7A7A7A"/>
                </a:solidFill>
              </a:rPr>
              <a:t>       :</a:t>
            </a:r>
            <a:r>
              <a:rPr lang="th-TH" sz="2000" dirty="0">
                <a:solidFill>
                  <a:srgbClr val="7A7A7A"/>
                </a:solidFill>
              </a:rPr>
              <a:t> เมื่อเข้าสู่ระบบจะเข้าสู้หน้าแรก </a:t>
            </a:r>
            <a:endParaRPr lang="en-US" sz="2000" dirty="0">
              <a:solidFill>
                <a:srgbClr val="7A7A7A"/>
              </a:solidFill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EA29A244-03BF-4ACF-8404-3D8A0CD07400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7166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8;p38">
            <a:extLst>
              <a:ext uri="{FF2B5EF4-FFF2-40B4-BE49-F238E27FC236}">
                <a16:creationId xmlns:a16="http://schemas.microsoft.com/office/drawing/2014/main" id="{F899091A-30CC-4C67-A024-009DA587C4D0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EE03FBC9-6880-4135-A3D8-91FBFC5ADBD9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23</a:t>
            </a:r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D97A232B-CE92-47F5-98F2-A8BC5533E4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38" t="3097" r="22302"/>
          <a:stretch/>
        </p:blipFill>
        <p:spPr>
          <a:xfrm>
            <a:off x="4403796" y="1133881"/>
            <a:ext cx="1697181" cy="3528000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92D403C6-831A-4688-952F-53F21D939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3679" y="814929"/>
            <a:ext cx="4790209" cy="6157065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AF583B32-07E8-498A-8104-40A7E1B9EE15}"/>
              </a:ext>
            </a:extLst>
          </p:cNvPr>
          <p:cNvSpPr txBox="1">
            <a:spLocks/>
          </p:cNvSpPr>
          <p:nvPr/>
        </p:nvSpPr>
        <p:spPr>
          <a:xfrm>
            <a:off x="500979" y="1299420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Profile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</a:p>
          <a:p>
            <a:pPr algn="l"/>
            <a:r>
              <a:rPr lang="en-US" sz="2000" dirty="0">
                <a:solidFill>
                  <a:srgbClr val="7A7A7A"/>
                </a:solidFill>
              </a:rPr>
              <a:t>       : </a:t>
            </a:r>
            <a:r>
              <a:rPr lang="th-TH" sz="2000" dirty="0">
                <a:solidFill>
                  <a:srgbClr val="7A7A7A"/>
                </a:solidFill>
              </a:rPr>
              <a:t>หน้าแสดงข้อมูลส่วนตัว</a:t>
            </a:r>
            <a:endParaRPr lang="en-US" sz="2000" dirty="0">
              <a:solidFill>
                <a:srgbClr val="7A7A7A"/>
              </a:solidFill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3E3A5178-7C8A-4EB8-B010-71A10A1AE107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9195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8;p38">
            <a:extLst>
              <a:ext uri="{FF2B5EF4-FFF2-40B4-BE49-F238E27FC236}">
                <a16:creationId xmlns:a16="http://schemas.microsoft.com/office/drawing/2014/main" id="{12EE2283-488A-47C6-8072-DC9A0C8D2FD6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609D60C3-AF63-4D07-A9D1-F24EBF1EAEEC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24</a:t>
            </a:r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41047184-9AAA-48A3-AFFF-9BD016E293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02" t="3367" r="22794"/>
          <a:stretch/>
        </p:blipFill>
        <p:spPr>
          <a:xfrm>
            <a:off x="4262898" y="1255538"/>
            <a:ext cx="1717961" cy="3528000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C9A31026-B7BD-45F0-88DE-9E0824E67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6546" y="939620"/>
            <a:ext cx="4814455" cy="6157065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62190707-DDC5-4828-919B-AA2037DCAB52}"/>
              </a:ext>
            </a:extLst>
          </p:cNvPr>
          <p:cNvSpPr txBox="1">
            <a:spLocks/>
          </p:cNvSpPr>
          <p:nvPr/>
        </p:nvSpPr>
        <p:spPr>
          <a:xfrm>
            <a:off x="331751" y="1255538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Post </a:t>
            </a:r>
            <a:r>
              <a:rPr lang="en-US" sz="2000" dirty="0">
                <a:solidFill>
                  <a:srgbClr val="7A7A7A"/>
                </a:solidFill>
              </a:rPr>
              <a:t>:</a:t>
            </a:r>
            <a:r>
              <a:rPr lang="th-TH" sz="2000" dirty="0">
                <a:solidFill>
                  <a:srgbClr val="7A7A7A"/>
                </a:solidFill>
              </a:rPr>
              <a:t> หน้าเอาไว้ตั้งคำถาม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      หรือข้อสงสัย</a:t>
            </a: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42740DC7-D413-4ADF-BA18-7952456C1CF9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6449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8;p38">
            <a:extLst>
              <a:ext uri="{FF2B5EF4-FFF2-40B4-BE49-F238E27FC236}">
                <a16:creationId xmlns:a16="http://schemas.microsoft.com/office/drawing/2014/main" id="{1AD9EF14-B912-47D0-9FFE-250844F7EE40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33A8337B-7DA9-44F2-97C8-31D4B05C960B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25</a:t>
            </a:r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D3638126-3C3E-42A9-BA70-93241FFE1B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29" t="3097" r="22302"/>
          <a:stretch/>
        </p:blipFill>
        <p:spPr>
          <a:xfrm>
            <a:off x="3530231" y="1219925"/>
            <a:ext cx="1724892" cy="3528000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B5F65E1E-15AC-457B-9F90-CBB2E61BF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438" y="851591"/>
            <a:ext cx="4814455" cy="6157065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D40621B2-7A14-4F48-B05F-BC43EB392BC8}"/>
              </a:ext>
            </a:extLst>
          </p:cNvPr>
          <p:cNvSpPr txBox="1">
            <a:spLocks/>
          </p:cNvSpPr>
          <p:nvPr/>
        </p:nvSpPr>
        <p:spPr>
          <a:xfrm>
            <a:off x="-1365273" y="1213376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Post</a:t>
            </a:r>
            <a:r>
              <a:rPr lang="en-US" sz="2000" dirty="0">
                <a:solidFill>
                  <a:srgbClr val="7A7A7A"/>
                </a:solidFill>
              </a:rPr>
              <a:t> :</a:t>
            </a:r>
            <a:r>
              <a:rPr lang="th-TH" sz="2000" dirty="0">
                <a:solidFill>
                  <a:srgbClr val="7A7A7A"/>
                </a:solidFill>
              </a:rPr>
              <a:t> การเขียนโพสต์ใหม่</a:t>
            </a: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2DA45F23-7B07-4D58-9F83-901F5842F45C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399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8;p38">
            <a:extLst>
              <a:ext uri="{FF2B5EF4-FFF2-40B4-BE49-F238E27FC236}">
                <a16:creationId xmlns:a16="http://schemas.microsoft.com/office/drawing/2014/main" id="{176E6D5C-0934-428D-8AC0-A77FD173E942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61D78222-0788-44E4-88B7-BA93AF109929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26</a:t>
            </a:r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B1D7557C-DDCE-4568-8290-A642752883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41" t="2424" r="22093"/>
          <a:stretch/>
        </p:blipFill>
        <p:spPr>
          <a:xfrm>
            <a:off x="4655993" y="1024706"/>
            <a:ext cx="1717965" cy="3528000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09531EB4-E426-4137-8DE9-01C747DA3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021" y="740276"/>
            <a:ext cx="4814455" cy="6157065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54E423E7-B3B1-4DBA-8B36-E4B2D626479F}"/>
              </a:ext>
            </a:extLst>
          </p:cNvPr>
          <p:cNvSpPr txBox="1">
            <a:spLocks/>
          </p:cNvSpPr>
          <p:nvPr/>
        </p:nvSpPr>
        <p:spPr>
          <a:xfrm>
            <a:off x="205323" y="1213376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Post</a:t>
            </a:r>
          </a:p>
          <a:p>
            <a:pPr algn="just"/>
            <a:r>
              <a:rPr lang="en-US" sz="2000" dirty="0">
                <a:solidFill>
                  <a:srgbClr val="7A7A7A"/>
                </a:solidFill>
              </a:rPr>
              <a:t>       :</a:t>
            </a:r>
            <a:r>
              <a:rPr lang="th-TH" sz="2000" dirty="0">
                <a:solidFill>
                  <a:srgbClr val="7A7A7A"/>
                </a:solidFill>
              </a:rPr>
              <a:t> เมื่อกดเข้าไปยังโพสต์นั้น</a:t>
            </a:r>
          </a:p>
          <a:p>
            <a:pPr algn="just"/>
            <a:r>
              <a:rPr lang="th-TH" sz="2000" dirty="0">
                <a:solidFill>
                  <a:srgbClr val="7A7A7A"/>
                </a:solidFill>
              </a:rPr>
              <a:t>       จะแสดงความคิดเห็นของ</a:t>
            </a:r>
          </a:p>
          <a:p>
            <a:pPr algn="just"/>
            <a:r>
              <a:rPr lang="th-TH" sz="2000" dirty="0">
                <a:solidFill>
                  <a:srgbClr val="7A7A7A"/>
                </a:solidFill>
              </a:rPr>
              <a:t>         ผู้อื่นและสามารถแสดงความ</a:t>
            </a:r>
          </a:p>
          <a:p>
            <a:pPr algn="just"/>
            <a:r>
              <a:rPr lang="th-TH" sz="2000" dirty="0">
                <a:solidFill>
                  <a:srgbClr val="7A7A7A"/>
                </a:solidFill>
              </a:rPr>
              <a:t>         คิดเห็นได้</a:t>
            </a: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FDEF340A-BDD4-49F0-B824-A2AC911CF093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28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>
            <a:spLocks noGrp="1"/>
          </p:cNvSpPr>
          <p:nvPr>
            <p:ph type="ctrTitle"/>
          </p:nvPr>
        </p:nvSpPr>
        <p:spPr>
          <a:xfrm>
            <a:off x="3049215" y="2350833"/>
            <a:ext cx="304557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spc="300" dirty="0">
                <a:solidFill>
                  <a:schemeClr val="accent1">
                    <a:lumMod val="25000"/>
                  </a:schemeClr>
                </a:solidFill>
                <a:latin typeface="Quicksand" panose="02070303000000060000" pitchFamily="18" charset="77"/>
                <a:ea typeface="Nunito Bold" charset="0"/>
                <a:cs typeface="Nunito Bold" charset="0"/>
              </a:rPr>
              <a:t>Overview</a:t>
            </a:r>
            <a:endParaRPr sz="3600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151" name="Google Shape;151;p30"/>
          <p:cNvSpPr txBox="1">
            <a:spLocks noGrp="1"/>
          </p:cNvSpPr>
          <p:nvPr>
            <p:ph type="ctrTitle" idx="2"/>
          </p:nvPr>
        </p:nvSpPr>
        <p:spPr>
          <a:xfrm>
            <a:off x="1047231" y="491999"/>
            <a:ext cx="1682461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br>
              <a:rPr lang="en-US" altLang="ko-KR" sz="2400" b="1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br>
              <a:rPr lang="en-US" altLang="ko-KR" sz="2400" b="1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r>
              <a:rPr lang="en-US" altLang="ko-KR" sz="2400" b="1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Introduction</a:t>
            </a:r>
            <a:br>
              <a:rPr lang="ko-KR" altLang="en-US" sz="24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55" name="Google Shape;155;p30"/>
          <p:cNvSpPr txBox="1">
            <a:spLocks noGrp="1"/>
          </p:cNvSpPr>
          <p:nvPr>
            <p:ph type="title" idx="3"/>
          </p:nvPr>
        </p:nvSpPr>
        <p:spPr>
          <a:xfrm>
            <a:off x="2189625" y="56522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56" name="Google Shape;156;p30"/>
          <p:cNvSpPr txBox="1">
            <a:spLocks noGrp="1"/>
          </p:cNvSpPr>
          <p:nvPr>
            <p:ph type="title" idx="5"/>
          </p:nvPr>
        </p:nvSpPr>
        <p:spPr>
          <a:xfrm>
            <a:off x="5885525" y="3184369"/>
            <a:ext cx="838757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57" name="Google Shape;157;p30"/>
          <p:cNvSpPr txBox="1">
            <a:spLocks noGrp="1"/>
          </p:cNvSpPr>
          <p:nvPr>
            <p:ph type="title" idx="4"/>
          </p:nvPr>
        </p:nvSpPr>
        <p:spPr>
          <a:xfrm>
            <a:off x="2529546" y="1564025"/>
            <a:ext cx="767679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58" name="Google Shape;158;p30"/>
          <p:cNvCxnSpPr>
            <a:cxnSpLocks/>
          </p:cNvCxnSpPr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30"/>
          <p:cNvCxnSpPr>
            <a:cxnSpLocks/>
          </p:cNvCxnSpPr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" name="Google Shape;160;p30"/>
          <p:cNvSpPr txBox="1">
            <a:spLocks noGrp="1"/>
          </p:cNvSpPr>
          <p:nvPr>
            <p:ph type="title" idx="6"/>
          </p:nvPr>
        </p:nvSpPr>
        <p:spPr>
          <a:xfrm>
            <a:off x="5675656" y="4286608"/>
            <a:ext cx="1048626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dirty="0"/>
              <a:t>  </a:t>
            </a:r>
            <a:r>
              <a:rPr lang="en" dirty="0"/>
              <a:t>04</a:t>
            </a:r>
            <a:endParaRPr dirty="0"/>
          </a:p>
        </p:txBody>
      </p:sp>
      <p:sp>
        <p:nvSpPr>
          <p:cNvPr id="31" name="Google Shape;151;p30">
            <a:extLst>
              <a:ext uri="{FF2B5EF4-FFF2-40B4-BE49-F238E27FC236}">
                <a16:creationId xmlns:a16="http://schemas.microsoft.com/office/drawing/2014/main" id="{DD2DE1E4-EA3C-4C60-A4DE-72767619FB3F}"/>
              </a:ext>
            </a:extLst>
          </p:cNvPr>
          <p:cNvSpPr txBox="1">
            <a:spLocks/>
          </p:cNvSpPr>
          <p:nvPr/>
        </p:nvSpPr>
        <p:spPr>
          <a:xfrm>
            <a:off x="1997297" y="927067"/>
            <a:ext cx="704079" cy="3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th-TH" sz="1600" dirty="0">
                <a:latin typeface="TH SarabunPSK" panose="020B0500040200020003" pitchFamily="34" charset="-34"/>
                <a:cs typeface="+mn-cs"/>
              </a:rPr>
              <a:t>บทนำ</a:t>
            </a:r>
          </a:p>
        </p:txBody>
      </p:sp>
      <p:sp>
        <p:nvSpPr>
          <p:cNvPr id="20" name="Google Shape;151;p30">
            <a:extLst>
              <a:ext uri="{FF2B5EF4-FFF2-40B4-BE49-F238E27FC236}">
                <a16:creationId xmlns:a16="http://schemas.microsoft.com/office/drawing/2014/main" id="{669B692F-CD46-4773-A7EC-31E672696FA8}"/>
              </a:ext>
            </a:extLst>
          </p:cNvPr>
          <p:cNvSpPr txBox="1">
            <a:spLocks/>
          </p:cNvSpPr>
          <p:nvPr/>
        </p:nvSpPr>
        <p:spPr>
          <a:xfrm>
            <a:off x="520156" y="1519762"/>
            <a:ext cx="2181220" cy="49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 altLang="ko-KR" sz="2400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Related theory</a:t>
            </a:r>
          </a:p>
        </p:txBody>
      </p:sp>
      <p:sp>
        <p:nvSpPr>
          <p:cNvPr id="5" name="Google Shape;151;p30">
            <a:extLst>
              <a:ext uri="{FF2B5EF4-FFF2-40B4-BE49-F238E27FC236}">
                <a16:creationId xmlns:a16="http://schemas.microsoft.com/office/drawing/2014/main" id="{06A90D54-081A-43CE-967E-7B22980D7C5C}"/>
              </a:ext>
            </a:extLst>
          </p:cNvPr>
          <p:cNvSpPr txBox="1">
            <a:spLocks/>
          </p:cNvSpPr>
          <p:nvPr/>
        </p:nvSpPr>
        <p:spPr>
          <a:xfrm>
            <a:off x="1343891" y="1930088"/>
            <a:ext cx="1358577" cy="3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th-TH" sz="1600" dirty="0">
                <a:latin typeface="TH SarabunPSK" panose="020B0500040200020003" pitchFamily="34" charset="-34"/>
                <a:cs typeface="+mn-cs"/>
              </a:rPr>
              <a:t>ทฤษฎีที่เกี่ยวข้อง</a:t>
            </a:r>
          </a:p>
        </p:txBody>
      </p:sp>
      <p:sp>
        <p:nvSpPr>
          <p:cNvPr id="10" name="Google Shape;151;p30">
            <a:extLst>
              <a:ext uri="{FF2B5EF4-FFF2-40B4-BE49-F238E27FC236}">
                <a16:creationId xmlns:a16="http://schemas.microsoft.com/office/drawing/2014/main" id="{356AFFC6-AB31-476D-B7A8-E1E913590795}"/>
              </a:ext>
            </a:extLst>
          </p:cNvPr>
          <p:cNvSpPr txBox="1">
            <a:spLocks/>
          </p:cNvSpPr>
          <p:nvPr/>
        </p:nvSpPr>
        <p:spPr>
          <a:xfrm>
            <a:off x="6581097" y="3020720"/>
            <a:ext cx="3616627" cy="876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altLang="ko-KR" sz="2400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</a:t>
            </a:r>
          </a:p>
          <a:p>
            <a:pPr algn="l"/>
            <a:r>
              <a:rPr lang="en-US" altLang="ko-KR" sz="2400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development</a:t>
            </a:r>
          </a:p>
        </p:txBody>
      </p:sp>
      <p:sp>
        <p:nvSpPr>
          <p:cNvPr id="11" name="Google Shape;151;p30">
            <a:extLst>
              <a:ext uri="{FF2B5EF4-FFF2-40B4-BE49-F238E27FC236}">
                <a16:creationId xmlns:a16="http://schemas.microsoft.com/office/drawing/2014/main" id="{2AB74E0F-FD8B-4E79-9197-E8A9A0657762}"/>
              </a:ext>
            </a:extLst>
          </p:cNvPr>
          <p:cNvSpPr txBox="1">
            <a:spLocks/>
          </p:cNvSpPr>
          <p:nvPr/>
        </p:nvSpPr>
        <p:spPr>
          <a:xfrm>
            <a:off x="6606706" y="3832713"/>
            <a:ext cx="1687185" cy="3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1600" dirty="0">
                <a:latin typeface="TH SarabunPSK" panose="020B0500040200020003" pitchFamily="34" charset="-34"/>
                <a:cs typeface="+mn-cs"/>
              </a:rPr>
              <a:t>การพัฒนาโปรแกรม</a:t>
            </a:r>
          </a:p>
        </p:txBody>
      </p:sp>
      <p:sp>
        <p:nvSpPr>
          <p:cNvPr id="19" name="Google Shape;151;p30">
            <a:extLst>
              <a:ext uri="{FF2B5EF4-FFF2-40B4-BE49-F238E27FC236}">
                <a16:creationId xmlns:a16="http://schemas.microsoft.com/office/drawing/2014/main" id="{C97F7061-6F50-432C-8AEA-219616102C7B}"/>
              </a:ext>
            </a:extLst>
          </p:cNvPr>
          <p:cNvSpPr txBox="1">
            <a:spLocks/>
          </p:cNvSpPr>
          <p:nvPr/>
        </p:nvSpPr>
        <p:spPr>
          <a:xfrm>
            <a:off x="6581098" y="4374916"/>
            <a:ext cx="3616627" cy="469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altLang="ko-KR" sz="2400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24" name="Google Shape;151;p30">
            <a:extLst>
              <a:ext uri="{FF2B5EF4-FFF2-40B4-BE49-F238E27FC236}">
                <a16:creationId xmlns:a16="http://schemas.microsoft.com/office/drawing/2014/main" id="{3D86FE94-8D20-498A-ABE5-6CB282C5EE27}"/>
              </a:ext>
            </a:extLst>
          </p:cNvPr>
          <p:cNvSpPr txBox="1">
            <a:spLocks/>
          </p:cNvSpPr>
          <p:nvPr/>
        </p:nvSpPr>
        <p:spPr>
          <a:xfrm>
            <a:off x="6599779" y="4770560"/>
            <a:ext cx="1358577" cy="3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1600" dirty="0">
                <a:latin typeface="TH SarabunPSK" panose="020B0500040200020003" pitchFamily="34" charset="-34"/>
                <a:cs typeface="+mn-cs"/>
              </a:rPr>
              <a:t>สรุปผล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8;p38">
            <a:extLst>
              <a:ext uri="{FF2B5EF4-FFF2-40B4-BE49-F238E27FC236}">
                <a16:creationId xmlns:a16="http://schemas.microsoft.com/office/drawing/2014/main" id="{731E5B06-6DB6-45A7-9977-272AA8E964C3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4DF081A5-F095-4766-AB44-78228693A0B1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27</a:t>
            </a:r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D3E0B865-04E3-4A25-A81E-F488D2982A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66" t="3501" r="22629"/>
          <a:stretch/>
        </p:blipFill>
        <p:spPr>
          <a:xfrm>
            <a:off x="4426528" y="969818"/>
            <a:ext cx="1717964" cy="3479508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92E23AB7-A5A5-48CC-897D-5EA54A5F8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6752" y="683204"/>
            <a:ext cx="4814455" cy="6157065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1D562861-4807-4B10-9073-62BFA4DBE337}"/>
              </a:ext>
            </a:extLst>
          </p:cNvPr>
          <p:cNvSpPr txBox="1">
            <a:spLocks/>
          </p:cNvSpPr>
          <p:nvPr/>
        </p:nvSpPr>
        <p:spPr>
          <a:xfrm>
            <a:off x="357724" y="1167274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  <a:r>
              <a:rPr lang="en-US" sz="1800" dirty="0">
                <a:solidFill>
                  <a:srgbClr val="7A7A7A"/>
                </a:solidFill>
              </a:rPr>
              <a:t>Post</a:t>
            </a:r>
            <a:r>
              <a:rPr lang="en-US" sz="2000" dirty="0">
                <a:solidFill>
                  <a:srgbClr val="7A7A7A"/>
                </a:solidFill>
              </a:rPr>
              <a:t> </a:t>
            </a:r>
          </a:p>
          <a:p>
            <a:pPr algn="l"/>
            <a:r>
              <a:rPr lang="en-US" sz="2000" dirty="0">
                <a:solidFill>
                  <a:srgbClr val="7A7A7A"/>
                </a:solidFill>
              </a:rPr>
              <a:t>       :</a:t>
            </a:r>
            <a:r>
              <a:rPr lang="th-TH" sz="2000" dirty="0">
                <a:solidFill>
                  <a:srgbClr val="7A7A7A"/>
                </a:solidFill>
              </a:rPr>
              <a:t> เมื่อกดเข้าไปยังโพสต์นั้น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จะแสดงความคิดเห็นของ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  ผู้อื่นและสามารถแสดง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  ความคิดเห็นได้</a:t>
            </a: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9A5B8B6E-D8AC-4EA7-8242-2F61C1488BC0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0722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8;p38">
            <a:extLst>
              <a:ext uri="{FF2B5EF4-FFF2-40B4-BE49-F238E27FC236}">
                <a16:creationId xmlns:a16="http://schemas.microsoft.com/office/drawing/2014/main" id="{0E8F3F23-8272-438C-B61D-9DF571801796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14DC35A1-05CB-4AD1-A5F6-580A3CEE6C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47" t="2424" r="22466"/>
          <a:stretch/>
        </p:blipFill>
        <p:spPr>
          <a:xfrm>
            <a:off x="4825986" y="1011855"/>
            <a:ext cx="1776418" cy="3635186"/>
          </a:xfrm>
          <a:prstGeom prst="rect">
            <a:avLst/>
          </a:prstGeom>
        </p:spPr>
      </p:pic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BE8A81A6-6F46-4A4F-984D-7A2CDA36F01F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28</a:t>
            </a:r>
          </a:p>
        </p:txBody>
      </p:sp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C9BF068B-B447-403A-AB29-2A475ABD7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895" y="672442"/>
            <a:ext cx="4864464" cy="6221020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5A62D89C-7D9A-4731-B105-C27BE71386A6}"/>
              </a:ext>
            </a:extLst>
          </p:cNvPr>
          <p:cNvSpPr txBox="1">
            <a:spLocks/>
          </p:cNvSpPr>
          <p:nvPr/>
        </p:nvSpPr>
        <p:spPr>
          <a:xfrm>
            <a:off x="259378" y="1011855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2000" dirty="0">
                <a:solidFill>
                  <a:srgbClr val="7A7A7A"/>
                </a:solidFill>
              </a:rPr>
              <a:t>หน้า เมนู 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 : จะประกอบไปด้วยเมนูต่าง ๆดังนี้</a:t>
            </a:r>
          </a:p>
          <a:p>
            <a:pPr algn="l"/>
            <a:r>
              <a:rPr lang="th-TH" sz="1800" dirty="0">
                <a:solidFill>
                  <a:srgbClr val="7A7A7A"/>
                </a:solidFill>
              </a:rPr>
              <a:t>           </a:t>
            </a:r>
            <a:r>
              <a:rPr lang="th-TH" sz="1800" dirty="0" err="1">
                <a:solidFill>
                  <a:srgbClr val="7A7A7A"/>
                </a:solidFill>
              </a:rPr>
              <a:t>Historical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th-TH" sz="1800" dirty="0" err="1">
                <a:solidFill>
                  <a:srgbClr val="7A7A7A"/>
                </a:solidFill>
              </a:rPr>
              <a:t>menu</a:t>
            </a:r>
            <a:endParaRPr lang="th-TH" sz="1800" dirty="0">
              <a:solidFill>
                <a:srgbClr val="7A7A7A"/>
              </a:solidFill>
            </a:endParaRPr>
          </a:p>
          <a:p>
            <a:pPr algn="l"/>
            <a:r>
              <a:rPr lang="th-TH" sz="1800" dirty="0">
                <a:solidFill>
                  <a:srgbClr val="7A7A7A"/>
                </a:solidFill>
              </a:rPr>
              <a:t>           </a:t>
            </a:r>
            <a:r>
              <a:rPr lang="th-TH" sz="1800" dirty="0" err="1">
                <a:solidFill>
                  <a:srgbClr val="7A7A7A"/>
                </a:solidFill>
              </a:rPr>
              <a:t>Shift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th-TH" sz="1800" dirty="0" err="1">
                <a:solidFill>
                  <a:srgbClr val="7A7A7A"/>
                </a:solidFill>
              </a:rPr>
              <a:t>Cipher</a:t>
            </a:r>
            <a:endParaRPr lang="th-TH" sz="1800" dirty="0">
              <a:solidFill>
                <a:srgbClr val="7A7A7A"/>
              </a:solidFill>
            </a:endParaRPr>
          </a:p>
          <a:p>
            <a:pPr algn="l"/>
            <a:r>
              <a:rPr lang="th-TH" sz="1800" dirty="0">
                <a:solidFill>
                  <a:srgbClr val="7A7A7A"/>
                </a:solidFill>
              </a:rPr>
              <a:t>           A </a:t>
            </a:r>
            <a:r>
              <a:rPr lang="th-TH" sz="1800" dirty="0" err="1">
                <a:solidFill>
                  <a:srgbClr val="7A7A7A"/>
                </a:solidFill>
              </a:rPr>
              <a:t>mono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th-TH" sz="1800" dirty="0" err="1">
                <a:solidFill>
                  <a:srgbClr val="7A7A7A"/>
                </a:solidFill>
              </a:rPr>
              <a:t>Alphabetic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th-TH" sz="1800" dirty="0" err="1">
                <a:solidFill>
                  <a:srgbClr val="7A7A7A"/>
                </a:solidFill>
              </a:rPr>
              <a:t>cipher</a:t>
            </a:r>
            <a:endParaRPr lang="th-TH" sz="1800" dirty="0">
              <a:solidFill>
                <a:srgbClr val="7A7A7A"/>
              </a:solidFill>
            </a:endParaRPr>
          </a:p>
          <a:p>
            <a:pPr algn="l"/>
            <a:r>
              <a:rPr lang="th-TH" sz="1800" dirty="0">
                <a:solidFill>
                  <a:srgbClr val="7A7A7A"/>
                </a:solidFill>
              </a:rPr>
              <a:t>           A </a:t>
            </a:r>
            <a:r>
              <a:rPr lang="th-TH" sz="1800" dirty="0" err="1">
                <a:solidFill>
                  <a:srgbClr val="7A7A7A"/>
                </a:solidFill>
              </a:rPr>
              <a:t>poly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th-TH" sz="1800" dirty="0" err="1">
                <a:solidFill>
                  <a:srgbClr val="7A7A7A"/>
                </a:solidFill>
              </a:rPr>
              <a:t>Alphabetic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th-TH" sz="1800" dirty="0" err="1">
                <a:solidFill>
                  <a:srgbClr val="7A7A7A"/>
                </a:solidFill>
              </a:rPr>
              <a:t>cipher</a:t>
            </a:r>
            <a:endParaRPr lang="th-TH" sz="1800" dirty="0">
              <a:solidFill>
                <a:srgbClr val="7A7A7A"/>
              </a:solidFill>
            </a:endParaRPr>
          </a:p>
          <a:p>
            <a:pPr algn="l"/>
            <a:r>
              <a:rPr lang="th-TH" sz="1800" dirty="0">
                <a:solidFill>
                  <a:srgbClr val="7A7A7A"/>
                </a:solidFill>
              </a:rPr>
              <a:t>           </a:t>
            </a:r>
            <a:r>
              <a:rPr lang="th-TH" sz="1800" dirty="0" err="1">
                <a:solidFill>
                  <a:srgbClr val="7A7A7A"/>
                </a:solidFill>
              </a:rPr>
              <a:t>vigenere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th-TH" sz="1800" dirty="0" err="1">
                <a:solidFill>
                  <a:srgbClr val="7A7A7A"/>
                </a:solidFill>
              </a:rPr>
              <a:t>cipher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</a:p>
          <a:p>
            <a:pPr algn="l"/>
            <a:endParaRPr lang="th-TH" sz="2000" dirty="0">
              <a:solidFill>
                <a:srgbClr val="7A7A7A"/>
              </a:solidFill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F6C7D6F4-26DF-45B4-88C0-2E4184933BDF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7381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1CA3BF40-AE7F-4830-B954-7FB0CE6254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38" t="2290" r="21974"/>
          <a:stretch/>
        </p:blipFill>
        <p:spPr>
          <a:xfrm>
            <a:off x="3318165" y="1080655"/>
            <a:ext cx="1752945" cy="3528000"/>
          </a:xfrm>
          <a:prstGeom prst="rect">
            <a:avLst/>
          </a:prstGeom>
        </p:spPr>
      </p:pic>
      <p:sp>
        <p:nvSpPr>
          <p:cNvPr id="6" name="Google Shape;268;p38">
            <a:extLst>
              <a:ext uri="{FF2B5EF4-FFF2-40B4-BE49-F238E27FC236}">
                <a16:creationId xmlns:a16="http://schemas.microsoft.com/office/drawing/2014/main" id="{FF201D33-592D-4E36-9330-5848E6320395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4573C9AC-B5E0-41BC-A371-D4517423376E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29</a:t>
            </a:r>
          </a:p>
        </p:txBody>
      </p:sp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90EC88D7-D067-4090-82F3-914F2CEDD9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290" y="740276"/>
            <a:ext cx="4814455" cy="6157065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60F69639-956C-4545-A165-722AE42024A0}"/>
              </a:ext>
            </a:extLst>
          </p:cNvPr>
          <p:cNvSpPr txBox="1">
            <a:spLocks/>
          </p:cNvSpPr>
          <p:nvPr/>
        </p:nvSpPr>
        <p:spPr>
          <a:xfrm>
            <a:off x="205323" y="1213376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th-TH" sz="1800" dirty="0" err="1">
                <a:solidFill>
                  <a:srgbClr val="7A7A7A"/>
                </a:solidFill>
              </a:rPr>
              <a:t>Historical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th-TH" sz="1800" dirty="0" err="1">
                <a:solidFill>
                  <a:srgbClr val="7A7A7A"/>
                </a:solidFill>
              </a:rPr>
              <a:t>Cipher</a:t>
            </a:r>
            <a:endParaRPr lang="th-TH" sz="1800" dirty="0">
              <a:solidFill>
                <a:srgbClr val="7A7A7A"/>
              </a:solidFill>
            </a:endParaRPr>
          </a:p>
          <a:p>
            <a:pPr algn="l"/>
            <a:r>
              <a:rPr lang="en-US" sz="2000" dirty="0">
                <a:solidFill>
                  <a:srgbClr val="7A7A7A"/>
                </a:solidFill>
              </a:rPr>
              <a:t>  </a:t>
            </a:r>
            <a:r>
              <a:rPr lang="th-TH" sz="2000" dirty="0">
                <a:solidFill>
                  <a:srgbClr val="7A7A7A"/>
                </a:solidFill>
              </a:rPr>
              <a:t>   </a:t>
            </a:r>
            <a:r>
              <a:rPr lang="en-US" sz="2000" dirty="0">
                <a:solidFill>
                  <a:srgbClr val="7A7A7A"/>
                </a:solidFill>
              </a:rPr>
              <a:t>: </a:t>
            </a:r>
            <a:r>
              <a:rPr lang="th-TH" sz="2000" dirty="0">
                <a:solidFill>
                  <a:srgbClr val="7A7A7A"/>
                </a:solidFill>
              </a:rPr>
              <a:t>จะบอกการทำงานของ</a:t>
            </a:r>
          </a:p>
          <a:p>
            <a:pPr algn="l"/>
            <a:r>
              <a:rPr lang="th-TH" sz="2000" dirty="0">
                <a:solidFill>
                  <a:srgbClr val="7A7A7A"/>
                </a:solidFill>
              </a:rPr>
              <a:t>      การเข้ารหัสแบบต่าง ๆ</a:t>
            </a: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4D511DB1-E066-47B6-AFF2-54AF7FF0F813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901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8;p38">
            <a:extLst>
              <a:ext uri="{FF2B5EF4-FFF2-40B4-BE49-F238E27FC236}">
                <a16:creationId xmlns:a16="http://schemas.microsoft.com/office/drawing/2014/main" id="{3A592EDC-56C5-466D-8FC8-941F447241AD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5770FD49-4CD0-44E6-857F-154EF53160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02" t="2963" r="21974"/>
          <a:stretch/>
        </p:blipFill>
        <p:spPr>
          <a:xfrm>
            <a:off x="3581402" y="1119041"/>
            <a:ext cx="1704107" cy="3528000"/>
          </a:xfrm>
          <a:prstGeom prst="rect">
            <a:avLst/>
          </a:prstGeom>
        </p:spPr>
      </p:pic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07D6E981-E43E-4081-9D0A-D0B2D6274525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30</a:t>
            </a:r>
          </a:p>
        </p:txBody>
      </p:sp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33E6F600-A8AD-494C-82B8-EAC2E039E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494" y="814929"/>
            <a:ext cx="4849633" cy="6157065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E78DF2C8-5C2F-4493-B2E7-F6FBAD90CC6F}"/>
              </a:ext>
            </a:extLst>
          </p:cNvPr>
          <p:cNvSpPr txBox="1">
            <a:spLocks/>
          </p:cNvSpPr>
          <p:nvPr/>
        </p:nvSpPr>
        <p:spPr>
          <a:xfrm>
            <a:off x="-1443367" y="1077207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th-TH" sz="2000" dirty="0">
                <a:solidFill>
                  <a:srgbClr val="7A7A7A"/>
                </a:solidFill>
              </a:rPr>
              <a:t>ตัวอย่าง การเข้ารหัสแบบ </a:t>
            </a:r>
          </a:p>
          <a:p>
            <a:r>
              <a:rPr lang="th-TH" sz="1800" dirty="0" err="1">
                <a:solidFill>
                  <a:srgbClr val="7A7A7A"/>
                </a:solidFill>
              </a:rPr>
              <a:t>Vigenere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th-TH" sz="1800" dirty="0" err="1">
                <a:solidFill>
                  <a:srgbClr val="7A7A7A"/>
                </a:solidFill>
              </a:rPr>
              <a:t>cipher</a:t>
            </a:r>
            <a:endParaRPr lang="th-TH" sz="1800" dirty="0">
              <a:solidFill>
                <a:srgbClr val="7A7A7A"/>
              </a:solidFill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54B14305-6695-4764-AE75-6666C354E958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3191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8;p38">
            <a:extLst>
              <a:ext uri="{FF2B5EF4-FFF2-40B4-BE49-F238E27FC236}">
                <a16:creationId xmlns:a16="http://schemas.microsoft.com/office/drawing/2014/main" id="{6A00CE28-1A21-4BEE-995B-5BE7920506CE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A19CF5A3-9F0D-48F4-8D1E-12A83EC100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11" t="2424" r="22957"/>
          <a:stretch/>
        </p:blipFill>
        <p:spPr>
          <a:xfrm>
            <a:off x="3491345" y="1096897"/>
            <a:ext cx="1711038" cy="3528000"/>
          </a:xfrm>
          <a:prstGeom prst="rect">
            <a:avLst/>
          </a:prstGeom>
        </p:spPr>
      </p:pic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7B1EA9E9-6A05-44DE-A54A-140869A833C1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31</a:t>
            </a:r>
          </a:p>
        </p:txBody>
      </p:sp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1260C1BD-1072-4320-BCE2-8D5A1F1FF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467" y="757850"/>
            <a:ext cx="4814455" cy="6157065"/>
          </a:xfrm>
          <a:prstGeom prst="rect">
            <a:avLst/>
          </a:prstGeom>
        </p:spPr>
      </p:pic>
      <p:sp>
        <p:nvSpPr>
          <p:cNvPr id="5" name="Google Shape;251;p37">
            <a:extLst>
              <a:ext uri="{FF2B5EF4-FFF2-40B4-BE49-F238E27FC236}">
                <a16:creationId xmlns:a16="http://schemas.microsoft.com/office/drawing/2014/main" id="{B73A494F-217D-4B5E-AE25-A1CDF8005B59}"/>
              </a:ext>
            </a:extLst>
          </p:cNvPr>
          <p:cNvSpPr txBox="1">
            <a:spLocks/>
          </p:cNvSpPr>
          <p:nvPr/>
        </p:nvSpPr>
        <p:spPr>
          <a:xfrm>
            <a:off x="-1533422" y="1046018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th-TH" sz="2000" dirty="0">
                <a:solidFill>
                  <a:srgbClr val="7A7A7A"/>
                </a:solidFill>
              </a:rPr>
              <a:t>ตัวอย่าง การเข้ารหัสแบบ </a:t>
            </a:r>
          </a:p>
          <a:p>
            <a:r>
              <a:rPr lang="th-TH" sz="1800" dirty="0" err="1">
                <a:solidFill>
                  <a:srgbClr val="7A7A7A"/>
                </a:solidFill>
              </a:rPr>
              <a:t>Vigenere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th-TH" sz="1800" dirty="0" err="1">
                <a:solidFill>
                  <a:srgbClr val="7A7A7A"/>
                </a:solidFill>
              </a:rPr>
              <a:t>cipher</a:t>
            </a:r>
            <a:endParaRPr lang="th-TH" sz="1800" dirty="0">
              <a:solidFill>
                <a:srgbClr val="7A7A7A"/>
              </a:solidFill>
            </a:endParaRPr>
          </a:p>
        </p:txBody>
      </p:sp>
      <p:sp>
        <p:nvSpPr>
          <p:cNvPr id="7" name="กล่องข้อความ 6">
            <a:extLst>
              <a:ext uri="{FF2B5EF4-FFF2-40B4-BE49-F238E27FC236}">
                <a16:creationId xmlns:a16="http://schemas.microsoft.com/office/drawing/2014/main" id="{17357323-6C02-418B-A9E0-4F132A67B446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5605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8;p38">
            <a:extLst>
              <a:ext uri="{FF2B5EF4-FFF2-40B4-BE49-F238E27FC236}">
                <a16:creationId xmlns:a16="http://schemas.microsoft.com/office/drawing/2014/main" id="{F05B9A11-576E-4E13-A584-7CA66CFBACC4}"/>
              </a:ext>
            </a:extLst>
          </p:cNvPr>
          <p:cNvSpPr txBox="1">
            <a:spLocks/>
          </p:cNvSpPr>
          <p:nvPr/>
        </p:nvSpPr>
        <p:spPr>
          <a:xfrm>
            <a:off x="3173544" y="267176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l"/>
            <a:r>
              <a:rPr lang="en-US" sz="2800" dirty="0">
                <a:latin typeface="Roboto Condensed Light" panose="020B0604020202020204" charset="0"/>
                <a:ea typeface="Roboto Condensed Light" panose="020B0604020202020204" charset="0"/>
              </a:rPr>
              <a:t>User Interface</a:t>
            </a:r>
            <a:endParaRPr lang="th-TH" sz="2800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5082DDFB-EE0F-49A6-A67E-978BC10D5F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94" t="2828" r="22466"/>
          <a:stretch/>
        </p:blipFill>
        <p:spPr>
          <a:xfrm>
            <a:off x="3290455" y="1253837"/>
            <a:ext cx="1745672" cy="3528000"/>
          </a:xfrm>
          <a:prstGeom prst="rect">
            <a:avLst/>
          </a:prstGeom>
        </p:spPr>
      </p:pic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B649BF60-6CC3-4BAA-A95D-9AB784A37836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32</a:t>
            </a:r>
          </a:p>
        </p:txBody>
      </p:sp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3838C7D6-43FC-4247-8C03-E2E7DCB62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799" y="908918"/>
            <a:ext cx="4814455" cy="6157065"/>
          </a:xfrm>
          <a:prstGeom prst="rect">
            <a:avLst/>
          </a:prstGeom>
        </p:spPr>
      </p:pic>
      <p:sp>
        <p:nvSpPr>
          <p:cNvPr id="3" name="Google Shape;251;p37">
            <a:extLst>
              <a:ext uri="{FF2B5EF4-FFF2-40B4-BE49-F238E27FC236}">
                <a16:creationId xmlns:a16="http://schemas.microsoft.com/office/drawing/2014/main" id="{42F8FEF3-2E05-487E-A1FF-D0CC3636322D}"/>
              </a:ext>
            </a:extLst>
          </p:cNvPr>
          <p:cNvSpPr txBox="1">
            <a:spLocks/>
          </p:cNvSpPr>
          <p:nvPr/>
        </p:nvSpPr>
        <p:spPr>
          <a:xfrm>
            <a:off x="-1604912" y="1304684"/>
            <a:ext cx="610542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th-TH" sz="2000" dirty="0">
                <a:solidFill>
                  <a:srgbClr val="7A7A7A"/>
                </a:solidFill>
              </a:rPr>
              <a:t>ตัวอย่าง การเข้ารหัสแบบ </a:t>
            </a:r>
          </a:p>
          <a:p>
            <a:r>
              <a:rPr lang="th-TH" sz="1800" dirty="0" err="1">
                <a:solidFill>
                  <a:srgbClr val="7A7A7A"/>
                </a:solidFill>
              </a:rPr>
              <a:t>Vigenere</a:t>
            </a:r>
            <a:r>
              <a:rPr lang="th-TH" sz="1800" dirty="0">
                <a:solidFill>
                  <a:srgbClr val="7A7A7A"/>
                </a:solidFill>
              </a:rPr>
              <a:t> </a:t>
            </a:r>
            <a:r>
              <a:rPr lang="th-TH" sz="1800" dirty="0" err="1">
                <a:solidFill>
                  <a:srgbClr val="7A7A7A"/>
                </a:solidFill>
              </a:rPr>
              <a:t>cipher</a:t>
            </a:r>
            <a:endParaRPr lang="th-TH" sz="1800" dirty="0">
              <a:solidFill>
                <a:srgbClr val="7A7A7A"/>
              </a:solidFill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7E1A34DD-C158-489D-BF14-ED92B3093C85}"/>
              </a:ext>
            </a:extLst>
          </p:cNvPr>
          <p:cNvSpPr txBox="1"/>
          <p:nvPr/>
        </p:nvSpPr>
        <p:spPr>
          <a:xfrm>
            <a:off x="6296613" y="-454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Program development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313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ctrTitle"/>
          </p:nvPr>
        </p:nvSpPr>
        <p:spPr>
          <a:xfrm flipH="1">
            <a:off x="6197560" y="2381829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216" name="Google Shape;216;p34"/>
          <p:cNvSpPr txBox="1">
            <a:spLocks noGrp="1"/>
          </p:cNvSpPr>
          <p:nvPr>
            <p:ph type="title" idx="2"/>
          </p:nvPr>
        </p:nvSpPr>
        <p:spPr>
          <a:xfrm flipH="1">
            <a:off x="5615342" y="1901957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0</a:t>
            </a:r>
            <a:r>
              <a:rPr lang="th-TH" sz="8000" dirty="0"/>
              <a:t>4</a:t>
            </a:r>
            <a:endParaRPr sz="8000" dirty="0"/>
          </a:p>
        </p:txBody>
      </p:sp>
      <p:cxnSp>
        <p:nvCxnSpPr>
          <p:cNvPr id="217" name="Google Shape;217;p34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95800F21-400E-41B4-85DA-E097F58860FF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33</a:t>
            </a:r>
          </a:p>
        </p:txBody>
      </p:sp>
    </p:spTree>
    <p:extLst>
      <p:ext uri="{BB962C8B-B14F-4D97-AF65-F5344CB8AC3E}">
        <p14:creationId xmlns:p14="http://schemas.microsoft.com/office/powerpoint/2010/main" val="37648722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7B318E58-23A2-4A4B-8B87-C393896E3AAE}"/>
              </a:ext>
            </a:extLst>
          </p:cNvPr>
          <p:cNvSpPr txBox="1"/>
          <p:nvPr/>
        </p:nvSpPr>
        <p:spPr>
          <a:xfrm>
            <a:off x="7509164" y="64866"/>
            <a:ext cx="16348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Conclusion</a:t>
            </a:r>
            <a:endParaRPr lang="th-TH" sz="2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60076E60-7C03-4E24-8A26-CB2555CF5E1D}"/>
              </a:ext>
            </a:extLst>
          </p:cNvPr>
          <p:cNvSpPr txBox="1"/>
          <p:nvPr/>
        </p:nvSpPr>
        <p:spPr>
          <a:xfrm>
            <a:off x="8194964" y="4552706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34</a:t>
            </a:r>
          </a:p>
        </p:txBody>
      </p:sp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1AADEFC0-D70E-4043-B94B-63A66260D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323" y="672202"/>
            <a:ext cx="4111336" cy="411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1298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98;p51">
            <a:extLst>
              <a:ext uri="{FF2B5EF4-FFF2-40B4-BE49-F238E27FC236}">
                <a16:creationId xmlns:a16="http://schemas.microsoft.com/office/drawing/2014/main" id="{D822140B-A269-44C5-9FB5-4C27222F181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1757646" y="120645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THANKS</a:t>
            </a:r>
            <a:endParaRPr sz="4400" dirty="0"/>
          </a:p>
        </p:txBody>
      </p:sp>
      <p:sp>
        <p:nvSpPr>
          <p:cNvPr id="5" name="Google Shape;597;p51">
            <a:extLst>
              <a:ext uri="{FF2B5EF4-FFF2-40B4-BE49-F238E27FC236}">
                <a16:creationId xmlns:a16="http://schemas.microsoft.com/office/drawing/2014/main" id="{7B63C57F-6DEB-4AC0-90CB-DABD9F28288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5996" y="2404795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Does anyone have any questions?</a:t>
            </a:r>
            <a:endParaRPr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788914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/>
          </p:nvPr>
        </p:nvSpPr>
        <p:spPr>
          <a:xfrm flipH="1">
            <a:off x="1147579" y="2805548"/>
            <a:ext cx="5005500" cy="11146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US" altLang="ko-KR" sz="4000" b="1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br>
              <a:rPr lang="en-US" altLang="ko-KR" sz="4000" b="1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r>
              <a:rPr lang="en-US" altLang="ko-KR" sz="4000" b="1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Introduction</a:t>
            </a:r>
            <a:br>
              <a:rPr lang="en-US" altLang="ko-KR" sz="40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4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01</a:t>
            </a:r>
            <a:endParaRPr dirty="0"/>
          </a:p>
        </p:txBody>
      </p:sp>
      <p:cxnSp>
        <p:nvCxnSpPr>
          <p:cNvPr id="177" name="Google Shape;177;p31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CD2965CE-C25B-4B74-94D6-296BCC240E88}"/>
              </a:ext>
            </a:extLst>
          </p:cNvPr>
          <p:cNvSpPr txBox="1"/>
          <p:nvPr/>
        </p:nvSpPr>
        <p:spPr>
          <a:xfrm>
            <a:off x="8194964" y="4552706"/>
            <a:ext cx="318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>
            <a:spLocks noGrp="1"/>
          </p:cNvSpPr>
          <p:nvPr>
            <p:ph type="ctrTitle"/>
          </p:nvPr>
        </p:nvSpPr>
        <p:spPr>
          <a:xfrm>
            <a:off x="2728405" y="166968"/>
            <a:ext cx="3867300" cy="6364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2800" dirty="0"/>
              <a:t>ที่มาและความสำคัญ</a:t>
            </a:r>
            <a:endParaRPr sz="2800" dirty="0"/>
          </a:p>
        </p:txBody>
      </p:sp>
      <p:cxnSp>
        <p:nvCxnSpPr>
          <p:cNvPr id="185" name="Google Shape;185;p32"/>
          <p:cNvCxnSpPr/>
          <p:nvPr/>
        </p:nvCxnSpPr>
        <p:spPr>
          <a:xfrm>
            <a:off x="2500745" y="803401"/>
            <a:ext cx="45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263C3483-9025-40FD-97AB-ABEC79B1B4DD}"/>
              </a:ext>
            </a:extLst>
          </p:cNvPr>
          <p:cNvSpPr txBox="1"/>
          <p:nvPr/>
        </p:nvSpPr>
        <p:spPr>
          <a:xfrm>
            <a:off x="8215746" y="4554194"/>
            <a:ext cx="318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2</a:t>
            </a:r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479A25E2-FFD8-4A74-9980-D4B309C54D87}"/>
              </a:ext>
            </a:extLst>
          </p:cNvPr>
          <p:cNvSpPr txBox="1"/>
          <p:nvPr/>
        </p:nvSpPr>
        <p:spPr>
          <a:xfrm>
            <a:off x="0" y="4943445"/>
            <a:ext cx="500149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65000"/>
                  </a:schemeClr>
                </a:solidFill>
                <a:cs typeface="+mj-cs"/>
              </a:rPr>
              <a:t>&lt;a </a:t>
            </a:r>
            <a:r>
              <a:rPr lang="en-US" sz="700" dirty="0" err="1">
                <a:solidFill>
                  <a:schemeClr val="bg1">
                    <a:lumMod val="65000"/>
                  </a:schemeClr>
                </a:solidFill>
                <a:cs typeface="+mj-cs"/>
              </a:rPr>
              <a:t>href</a:t>
            </a:r>
            <a:r>
              <a:rPr lang="en-US" sz="700" dirty="0">
                <a:solidFill>
                  <a:schemeClr val="bg1">
                    <a:lumMod val="65000"/>
                  </a:schemeClr>
                </a:solidFill>
                <a:cs typeface="+mj-cs"/>
              </a:rPr>
              <a:t>='</a:t>
            </a:r>
            <a:r>
              <a:rPr lang="en-US" sz="700" dirty="0" err="1">
                <a:solidFill>
                  <a:schemeClr val="bg1">
                    <a:lumMod val="65000"/>
                  </a:schemeClr>
                </a:solidFill>
                <a:cs typeface="+mj-cs"/>
              </a:rPr>
              <a:t>htttps</a:t>
            </a:r>
            <a:r>
              <a:rPr lang="en-US" sz="700" dirty="0">
                <a:solidFill>
                  <a:schemeClr val="bg1">
                    <a:lumMod val="65000"/>
                  </a:schemeClr>
                </a:solidFill>
                <a:cs typeface="+mj-cs"/>
              </a:rPr>
              <a:t>://.pngtree.com/so/social-networking-site'&gt;social networking site </a:t>
            </a:r>
            <a:r>
              <a:rPr lang="en-US" sz="700" dirty="0" err="1">
                <a:solidFill>
                  <a:schemeClr val="bg1">
                    <a:lumMod val="65000"/>
                  </a:schemeClr>
                </a:solidFill>
                <a:cs typeface="+mj-cs"/>
              </a:rPr>
              <a:t>png</a:t>
            </a:r>
            <a:r>
              <a:rPr lang="en-US" sz="700" dirty="0">
                <a:solidFill>
                  <a:schemeClr val="bg1">
                    <a:lumMod val="65000"/>
                  </a:schemeClr>
                </a:solidFill>
                <a:cs typeface="+mj-cs"/>
              </a:rPr>
              <a:t> </a:t>
            </a:r>
            <a:r>
              <a:rPr lang="th-TH" sz="700" dirty="0">
                <a:solidFill>
                  <a:schemeClr val="bg1">
                    <a:lumMod val="65000"/>
                  </a:schemeClr>
                </a:solidFill>
                <a:cs typeface="+mj-cs"/>
              </a:rPr>
              <a:t>จาก </a:t>
            </a:r>
            <a:r>
              <a:rPr lang="en-US" sz="700" dirty="0">
                <a:solidFill>
                  <a:schemeClr val="bg1">
                    <a:lumMod val="65000"/>
                  </a:schemeClr>
                </a:solidFill>
                <a:cs typeface="+mj-cs"/>
              </a:rPr>
              <a:t>pngtree.com&lt;/a&gt;</a:t>
            </a:r>
            <a:endParaRPr lang="th-TH" sz="700" dirty="0">
              <a:solidFill>
                <a:schemeClr val="bg1">
                  <a:lumMod val="65000"/>
                </a:schemeClr>
              </a:solidFill>
              <a:cs typeface="+mj-cs"/>
            </a:endParaRPr>
          </a:p>
        </p:txBody>
      </p:sp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E5837A31-84E2-419A-ADE9-1AC8EAC929A8}"/>
              </a:ext>
            </a:extLst>
          </p:cNvPr>
          <p:cNvSpPr txBox="1"/>
          <p:nvPr/>
        </p:nvSpPr>
        <p:spPr>
          <a:xfrm>
            <a:off x="7389607" y="-712800"/>
            <a:ext cx="4572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Introduction</a:t>
            </a:r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th-TH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D104F2A-E77B-4BEE-A549-81F561DFFE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458" t="-5603" r="-458" b="5603"/>
          <a:stretch/>
        </p:blipFill>
        <p:spPr>
          <a:xfrm>
            <a:off x="2157008" y="389626"/>
            <a:ext cx="4829984" cy="47538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/>
          <p:nvPr/>
        </p:nvSpPr>
        <p:spPr>
          <a:xfrm>
            <a:off x="680934" y="3357632"/>
            <a:ext cx="2661360" cy="1012708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33"/>
          <p:cNvSpPr/>
          <p:nvPr/>
        </p:nvSpPr>
        <p:spPr>
          <a:xfrm>
            <a:off x="5641485" y="3407432"/>
            <a:ext cx="2504837" cy="961434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8" name="Google Shape;198;p33"/>
          <p:cNvCxnSpPr>
            <a:cxnSpLocks/>
          </p:cNvCxnSpPr>
          <p:nvPr/>
        </p:nvCxnSpPr>
        <p:spPr>
          <a:xfrm rot="16200000" flipH="1">
            <a:off x="4195668" y="1600146"/>
            <a:ext cx="514782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9" name="Google Shape;199;p33"/>
          <p:cNvSpPr/>
          <p:nvPr/>
        </p:nvSpPr>
        <p:spPr>
          <a:xfrm>
            <a:off x="2925009" y="1909111"/>
            <a:ext cx="3055500" cy="8337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3"/>
          <p:cNvSpPr/>
          <p:nvPr/>
        </p:nvSpPr>
        <p:spPr>
          <a:xfrm>
            <a:off x="3342294" y="465438"/>
            <a:ext cx="2377452" cy="779525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" name="Google Shape;201;p33"/>
          <p:cNvCxnSpPr>
            <a:cxnSpLocks/>
          </p:cNvCxnSpPr>
          <p:nvPr/>
        </p:nvCxnSpPr>
        <p:spPr>
          <a:xfrm rot="5400000">
            <a:off x="2191731" y="2534771"/>
            <a:ext cx="670941" cy="582413"/>
          </a:xfrm>
          <a:prstGeom prst="bentConnector3">
            <a:avLst>
              <a:gd name="adj1" fmla="val -11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33"/>
          <p:cNvCxnSpPr>
            <a:cxnSpLocks/>
          </p:cNvCxnSpPr>
          <p:nvPr/>
        </p:nvCxnSpPr>
        <p:spPr>
          <a:xfrm rot="16200000" flipH="1">
            <a:off x="6047266" y="2618266"/>
            <a:ext cx="636266" cy="556577"/>
          </a:xfrm>
          <a:prstGeom prst="bentConnector3">
            <a:avLst>
              <a:gd name="adj1" fmla="val 5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0" name="Google Shape;210;p33"/>
          <p:cNvSpPr txBox="1"/>
          <p:nvPr/>
        </p:nvSpPr>
        <p:spPr>
          <a:xfrm>
            <a:off x="3200340" y="590717"/>
            <a:ext cx="2504837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dirty="0">
                <a:solidFill>
                  <a:schemeClr val="bg1">
                    <a:lumMod val="65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เพื่อศึกษาความรู้เกี่ยว </a:t>
            </a:r>
            <a:endParaRPr lang="en-US" dirty="0">
              <a:solidFill>
                <a:schemeClr val="bg1">
                  <a:lumMod val="65000"/>
                </a:schemeClr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bcrypt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algorithm</a:t>
            </a:r>
          </a:p>
        </p:txBody>
      </p:sp>
      <p:sp>
        <p:nvSpPr>
          <p:cNvPr id="18" name="Google Shape;215;p34">
            <a:extLst>
              <a:ext uri="{FF2B5EF4-FFF2-40B4-BE49-F238E27FC236}">
                <a16:creationId xmlns:a16="http://schemas.microsoft.com/office/drawing/2014/main" id="{F633DFF4-9ED7-4ECF-B8A9-0145DF3F393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1803853" y="2261254"/>
            <a:ext cx="5195700" cy="4585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th-TH" sz="2800" dirty="0"/>
              <a:t>วัตถุประสงค์</a:t>
            </a:r>
            <a:br>
              <a:rPr lang="th-TH" sz="2800" dirty="0"/>
            </a:br>
            <a:endParaRPr lang="th-TH" sz="2800" dirty="0"/>
          </a:p>
        </p:txBody>
      </p:sp>
      <p:sp>
        <p:nvSpPr>
          <p:cNvPr id="10" name="Google Shape;210;p33">
            <a:extLst>
              <a:ext uri="{FF2B5EF4-FFF2-40B4-BE49-F238E27FC236}">
                <a16:creationId xmlns:a16="http://schemas.microsoft.com/office/drawing/2014/main" id="{DBE7FD49-A64B-4BDC-BC1F-89B7B82A336E}"/>
              </a:ext>
            </a:extLst>
          </p:cNvPr>
          <p:cNvSpPr txBox="1"/>
          <p:nvPr/>
        </p:nvSpPr>
        <p:spPr>
          <a:xfrm>
            <a:off x="657620" y="3380660"/>
            <a:ext cx="2504837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2" name="Google Shape;210;p33">
            <a:extLst>
              <a:ext uri="{FF2B5EF4-FFF2-40B4-BE49-F238E27FC236}">
                <a16:creationId xmlns:a16="http://schemas.microsoft.com/office/drawing/2014/main" id="{0E86CFCB-C9F5-4467-A79D-6FFC4017AFE9}"/>
              </a:ext>
            </a:extLst>
          </p:cNvPr>
          <p:cNvSpPr txBox="1"/>
          <p:nvPr/>
        </p:nvSpPr>
        <p:spPr>
          <a:xfrm>
            <a:off x="759196" y="3553336"/>
            <a:ext cx="2504837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dirty="0">
                <a:solidFill>
                  <a:schemeClr val="bg1">
                    <a:lumMod val="65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เพื่อเก็บข้อมูลไว้เป็นความลับ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dirty="0">
                <a:solidFill>
                  <a:schemeClr val="bg1">
                    <a:lumMod val="65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ไม่ให้ผู้ไม่มีสิทธิ์เข้าถึงข้อมูลได้</a:t>
            </a:r>
            <a:endParaRPr lang="en-US" dirty="0">
              <a:solidFill>
                <a:schemeClr val="bg1">
                  <a:lumMod val="65000"/>
                </a:schemeClr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3" name="Google Shape;210;p33">
            <a:extLst>
              <a:ext uri="{FF2B5EF4-FFF2-40B4-BE49-F238E27FC236}">
                <a16:creationId xmlns:a16="http://schemas.microsoft.com/office/drawing/2014/main" id="{C565A313-41D0-4839-9874-8DAE09CEE158}"/>
              </a:ext>
            </a:extLst>
          </p:cNvPr>
          <p:cNvSpPr txBox="1"/>
          <p:nvPr/>
        </p:nvSpPr>
        <p:spPr>
          <a:xfrm>
            <a:off x="5641485" y="3475321"/>
            <a:ext cx="2504837" cy="825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dirty="0">
                <a:solidFill>
                  <a:schemeClr val="bg1">
                    <a:lumMod val="65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สามารถนำความรู้ในด้าน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data security system </a:t>
            </a:r>
            <a:r>
              <a:rPr lang="th-TH" dirty="0">
                <a:solidFill>
                  <a:schemeClr val="bg1">
                    <a:lumMod val="65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ไปใช้ให้เกิดประโยชน์สูงสุด</a:t>
            </a:r>
            <a:endParaRPr lang="en-US" dirty="0">
              <a:solidFill>
                <a:schemeClr val="bg1">
                  <a:lumMod val="65000"/>
                </a:schemeClr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4" name="กล่องข้อความ 13">
            <a:extLst>
              <a:ext uri="{FF2B5EF4-FFF2-40B4-BE49-F238E27FC236}">
                <a16:creationId xmlns:a16="http://schemas.microsoft.com/office/drawing/2014/main" id="{2F82888E-D81E-4A7E-BD05-47B08D652947}"/>
              </a:ext>
            </a:extLst>
          </p:cNvPr>
          <p:cNvSpPr txBox="1"/>
          <p:nvPr/>
        </p:nvSpPr>
        <p:spPr>
          <a:xfrm>
            <a:off x="8215746" y="4554194"/>
            <a:ext cx="318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3</a:t>
            </a:r>
          </a:p>
        </p:txBody>
      </p: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18E287AB-9606-430E-8F9F-A75E7E393CA8}"/>
              </a:ext>
            </a:extLst>
          </p:cNvPr>
          <p:cNvSpPr txBox="1"/>
          <p:nvPr/>
        </p:nvSpPr>
        <p:spPr>
          <a:xfrm>
            <a:off x="7389607" y="-712800"/>
            <a:ext cx="4572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Introduction</a:t>
            </a:r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th-TH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1"/>
          <p:cNvSpPr/>
          <p:nvPr/>
        </p:nvSpPr>
        <p:spPr>
          <a:xfrm rot="-5400000" flipH="1">
            <a:off x="5399608" y="1821475"/>
            <a:ext cx="1975500" cy="2628900"/>
          </a:xfrm>
          <a:prstGeom prst="snip1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73" name="Google Shape;373;p41"/>
          <p:cNvCxnSpPr/>
          <p:nvPr/>
        </p:nvCxnSpPr>
        <p:spPr>
          <a:xfrm rot="10800000">
            <a:off x="6682358" y="2949500"/>
            <a:ext cx="258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4" name="Google Shape;374;p4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2400" dirty="0"/>
              <a:t>ประโยชน์ที่คาดว่าจะได้รับ</a:t>
            </a:r>
            <a:endParaRPr dirty="0"/>
          </a:p>
        </p:txBody>
      </p:sp>
      <p:sp>
        <p:nvSpPr>
          <p:cNvPr id="375" name="Google Shape;375;p41"/>
          <p:cNvSpPr/>
          <p:nvPr/>
        </p:nvSpPr>
        <p:spPr>
          <a:xfrm rot="5400000">
            <a:off x="1759800" y="1039900"/>
            <a:ext cx="1975500" cy="2631000"/>
          </a:xfrm>
          <a:prstGeom prst="snip1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76" name="Google Shape;376;p41"/>
          <p:cNvCxnSpPr/>
          <p:nvPr/>
        </p:nvCxnSpPr>
        <p:spPr>
          <a:xfrm rot="10800000">
            <a:off x="-21400" y="2148175"/>
            <a:ext cx="2441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8" name="Google Shape;378;p41"/>
          <p:cNvSpPr txBox="1">
            <a:spLocks noGrp="1"/>
          </p:cNvSpPr>
          <p:nvPr>
            <p:ph type="subTitle" idx="1"/>
          </p:nvPr>
        </p:nvSpPr>
        <p:spPr>
          <a:xfrm>
            <a:off x="1557900" y="1853800"/>
            <a:ext cx="250515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dirty="0">
                <a:solidFill>
                  <a:schemeClr val="lt1"/>
                </a:solidFill>
              </a:rPr>
              <a:t>ผู้ใช้แอพพลิ</a:t>
            </a:r>
            <a:r>
              <a:rPr lang="th-TH" sz="1600" dirty="0" err="1">
                <a:solidFill>
                  <a:schemeClr val="lt1"/>
                </a:solidFill>
              </a:rPr>
              <a:t>เค</a:t>
            </a:r>
            <a:r>
              <a:rPr lang="th-TH" sz="1600" dirty="0">
                <a:solidFill>
                  <a:schemeClr val="lt1"/>
                </a:solidFill>
              </a:rPr>
              <a:t>ชันได้รับความปลอดภัยของข้อมูล และเข้าใจ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dirty="0">
                <a:solidFill>
                  <a:schemeClr val="lt1"/>
                </a:solidFill>
              </a:rPr>
              <a:t>การเข้าและถอดรหัสแบบต่าง ๆ</a:t>
            </a:r>
            <a:endParaRPr lang="en-US" sz="1600" dirty="0">
              <a:solidFill>
                <a:schemeClr val="lt1"/>
              </a:solidFill>
            </a:endParaRPr>
          </a:p>
        </p:txBody>
      </p:sp>
      <p:cxnSp>
        <p:nvCxnSpPr>
          <p:cNvPr id="11" name="Google Shape;217;p34">
            <a:extLst>
              <a:ext uri="{FF2B5EF4-FFF2-40B4-BE49-F238E27FC236}">
                <a16:creationId xmlns:a16="http://schemas.microsoft.com/office/drawing/2014/main" id="{F1C671C3-F0DB-47E8-A290-9BFBBCF90913}"/>
              </a:ext>
            </a:extLst>
          </p:cNvPr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ชื่อเรื่องรอง 6">
            <a:extLst>
              <a:ext uri="{FF2B5EF4-FFF2-40B4-BE49-F238E27FC236}">
                <a16:creationId xmlns:a16="http://schemas.microsoft.com/office/drawing/2014/main" id="{CE341157-99EE-4B6D-A71B-F168DFF9C127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237775" y="2571750"/>
            <a:ext cx="2348325" cy="1278973"/>
          </a:xfrm>
        </p:spPr>
        <p:txBody>
          <a:bodyPr/>
          <a:lstStyle/>
          <a:p>
            <a:pPr algn="l"/>
            <a:r>
              <a:rPr lang="th-TH" dirty="0">
                <a:solidFill>
                  <a:schemeClr val="bg1"/>
                </a:solidFill>
              </a:rPr>
              <a:t> </a:t>
            </a:r>
            <a:r>
              <a:rPr lang="th-TH" sz="1600" dirty="0">
                <a:solidFill>
                  <a:schemeClr val="bg1"/>
                </a:solidFill>
              </a:rPr>
              <a:t>ผู้จัดทำได้รับความรู้ </a:t>
            </a:r>
          </a:p>
          <a:p>
            <a:pPr algn="l"/>
            <a:r>
              <a:rPr lang="th-TH" sz="1600" dirty="0">
                <a:solidFill>
                  <a:schemeClr val="bg1"/>
                </a:solidFill>
              </a:rPr>
              <a:t>ความเข้าใจเกี่ยวกับ</a:t>
            </a:r>
          </a:p>
          <a:p>
            <a:pPr algn="l"/>
            <a:r>
              <a:rPr lang="th-TH" sz="1600" dirty="0">
                <a:solidFill>
                  <a:schemeClr val="bg1"/>
                </a:solidFill>
              </a:rPr>
              <a:t>การใช้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bcrypt</a:t>
            </a:r>
            <a:r>
              <a:rPr lang="en-US" sz="1600" dirty="0">
                <a:solidFill>
                  <a:schemeClr val="bg1"/>
                </a:solidFill>
              </a:rPr>
              <a:t> algorithm </a:t>
            </a:r>
            <a:endParaRPr lang="th-TH" sz="1600" dirty="0">
              <a:solidFill>
                <a:schemeClr val="bg1"/>
              </a:solidFill>
            </a:endParaRPr>
          </a:p>
          <a:p>
            <a:pPr algn="l"/>
            <a:r>
              <a:rPr lang="th-TH" sz="1600" dirty="0">
                <a:solidFill>
                  <a:schemeClr val="bg1"/>
                </a:solidFill>
              </a:rPr>
              <a:t>มากขึ้น</a:t>
            </a:r>
            <a:endParaRPr lang="th-TH" dirty="0">
              <a:solidFill>
                <a:schemeClr val="bg1"/>
              </a:solidFill>
            </a:endParaRPr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5F642BEE-ABD0-4BAC-A6E6-BABE8E4D09EE}"/>
              </a:ext>
            </a:extLst>
          </p:cNvPr>
          <p:cNvSpPr txBox="1"/>
          <p:nvPr/>
        </p:nvSpPr>
        <p:spPr>
          <a:xfrm>
            <a:off x="8201848" y="4509039"/>
            <a:ext cx="318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4</a:t>
            </a:r>
          </a:p>
        </p:txBody>
      </p:sp>
      <p:cxnSp>
        <p:nvCxnSpPr>
          <p:cNvPr id="22" name="Google Shape;185;p32">
            <a:extLst>
              <a:ext uri="{FF2B5EF4-FFF2-40B4-BE49-F238E27FC236}">
                <a16:creationId xmlns:a16="http://schemas.microsoft.com/office/drawing/2014/main" id="{A9741C6E-C825-4062-BC71-6EF8B88D028B}"/>
              </a:ext>
            </a:extLst>
          </p:cNvPr>
          <p:cNvCxnSpPr/>
          <p:nvPr/>
        </p:nvCxnSpPr>
        <p:spPr>
          <a:xfrm>
            <a:off x="2500745" y="803401"/>
            <a:ext cx="45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8F7E888C-C36C-4FDE-AE94-4CEF8ADAD6A9}"/>
              </a:ext>
            </a:extLst>
          </p:cNvPr>
          <p:cNvSpPr txBox="1"/>
          <p:nvPr/>
        </p:nvSpPr>
        <p:spPr>
          <a:xfrm>
            <a:off x="7389607" y="-712800"/>
            <a:ext cx="4572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Introduction</a:t>
            </a:r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th-TH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>
            <a:spLocks noGrp="1"/>
          </p:cNvSpPr>
          <p:nvPr>
            <p:ph type="ctrTitle"/>
          </p:nvPr>
        </p:nvSpPr>
        <p:spPr>
          <a:xfrm>
            <a:off x="1195923" y="297431"/>
            <a:ext cx="6105422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2800" dirty="0"/>
              <a:t>วัสดุอุปกรณ์และซอฟต์แวร์</a:t>
            </a:r>
            <a:endParaRPr sz="2800" dirty="0"/>
          </a:p>
        </p:txBody>
      </p:sp>
      <p:sp>
        <p:nvSpPr>
          <p:cNvPr id="260" name="Google Shape;260;p37"/>
          <p:cNvSpPr/>
          <p:nvPr/>
        </p:nvSpPr>
        <p:spPr>
          <a:xfrm>
            <a:off x="1710879" y="2985316"/>
            <a:ext cx="1648438" cy="4638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7"/>
          <p:cNvSpPr txBox="1">
            <a:spLocks noGrp="1"/>
          </p:cNvSpPr>
          <p:nvPr>
            <p:ph type="subTitle" idx="4"/>
          </p:nvPr>
        </p:nvSpPr>
        <p:spPr>
          <a:xfrm flipH="1">
            <a:off x="1766442" y="3001488"/>
            <a:ext cx="1634803" cy="462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android studio code</a:t>
            </a:r>
          </a:p>
        </p:txBody>
      </p:sp>
      <p:sp>
        <p:nvSpPr>
          <p:cNvPr id="12" name="Google Shape;260;p37">
            <a:extLst>
              <a:ext uri="{FF2B5EF4-FFF2-40B4-BE49-F238E27FC236}">
                <a16:creationId xmlns:a16="http://schemas.microsoft.com/office/drawing/2014/main" id="{3E05CF8F-A39D-41A7-9074-BE637D8ED20E}"/>
              </a:ext>
            </a:extLst>
          </p:cNvPr>
          <p:cNvSpPr/>
          <p:nvPr/>
        </p:nvSpPr>
        <p:spPr>
          <a:xfrm>
            <a:off x="4034892" y="3001487"/>
            <a:ext cx="1530738" cy="462995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7A7A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62;p37">
            <a:extLst>
              <a:ext uri="{FF2B5EF4-FFF2-40B4-BE49-F238E27FC236}">
                <a16:creationId xmlns:a16="http://schemas.microsoft.com/office/drawing/2014/main" id="{C02B861E-BCFF-4B6D-AC49-494F67F4768E}"/>
              </a:ext>
            </a:extLst>
          </p:cNvPr>
          <p:cNvSpPr txBox="1">
            <a:spLocks/>
          </p:cNvSpPr>
          <p:nvPr/>
        </p:nvSpPr>
        <p:spPr>
          <a:xfrm flipH="1">
            <a:off x="4487543" y="3056546"/>
            <a:ext cx="788659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/>
            <a:r>
              <a:rPr lang="en-US" sz="1400" b="1" dirty="0">
                <a:solidFill>
                  <a:schemeClr val="bg1"/>
                </a:solidFill>
              </a:rPr>
              <a:t>flutter</a:t>
            </a:r>
          </a:p>
        </p:txBody>
      </p:sp>
      <p:sp>
        <p:nvSpPr>
          <p:cNvPr id="15" name="กล่องข้อความ 14">
            <a:extLst>
              <a:ext uri="{FF2B5EF4-FFF2-40B4-BE49-F238E27FC236}">
                <a16:creationId xmlns:a16="http://schemas.microsoft.com/office/drawing/2014/main" id="{829B64E1-B43C-470E-8257-E8444F3D6391}"/>
              </a:ext>
            </a:extLst>
          </p:cNvPr>
          <p:cNvSpPr txBox="1"/>
          <p:nvPr/>
        </p:nvSpPr>
        <p:spPr>
          <a:xfrm>
            <a:off x="8194963" y="4552706"/>
            <a:ext cx="505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5</a:t>
            </a:r>
          </a:p>
        </p:txBody>
      </p:sp>
      <p:cxnSp>
        <p:nvCxnSpPr>
          <p:cNvPr id="39" name="Google Shape;185;p32">
            <a:extLst>
              <a:ext uri="{FF2B5EF4-FFF2-40B4-BE49-F238E27FC236}">
                <a16:creationId xmlns:a16="http://schemas.microsoft.com/office/drawing/2014/main" id="{F6C37ECB-D923-4932-842B-229ED44B71B7}"/>
              </a:ext>
            </a:extLst>
          </p:cNvPr>
          <p:cNvCxnSpPr/>
          <p:nvPr/>
        </p:nvCxnSpPr>
        <p:spPr>
          <a:xfrm>
            <a:off x="1985539" y="851893"/>
            <a:ext cx="45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3795E099-540C-4A87-8722-3A06E7D894ED}"/>
              </a:ext>
            </a:extLst>
          </p:cNvPr>
          <p:cNvSpPr txBox="1"/>
          <p:nvPr/>
        </p:nvSpPr>
        <p:spPr>
          <a:xfrm>
            <a:off x="7389607" y="-712800"/>
            <a:ext cx="4572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</a:br>
            <a: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Introduction</a:t>
            </a:r>
            <a:br>
              <a:rPr lang="en-US" altLang="ko-KR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th-TH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Google Shape;260;p37">
            <a:extLst>
              <a:ext uri="{FF2B5EF4-FFF2-40B4-BE49-F238E27FC236}">
                <a16:creationId xmlns:a16="http://schemas.microsoft.com/office/drawing/2014/main" id="{65E58CDA-45A8-463A-A6D4-B683AB66826F}"/>
              </a:ext>
            </a:extLst>
          </p:cNvPr>
          <p:cNvSpPr/>
          <p:nvPr/>
        </p:nvSpPr>
        <p:spPr>
          <a:xfrm>
            <a:off x="6257725" y="3059692"/>
            <a:ext cx="1378338" cy="389424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7A7A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62;p37">
            <a:extLst>
              <a:ext uri="{FF2B5EF4-FFF2-40B4-BE49-F238E27FC236}">
                <a16:creationId xmlns:a16="http://schemas.microsoft.com/office/drawing/2014/main" id="{AE807823-F6FD-4F12-9129-9CDBDA98545C}"/>
              </a:ext>
            </a:extLst>
          </p:cNvPr>
          <p:cNvSpPr txBox="1">
            <a:spLocks/>
          </p:cNvSpPr>
          <p:nvPr/>
        </p:nvSpPr>
        <p:spPr>
          <a:xfrm flipH="1">
            <a:off x="6600948" y="3064534"/>
            <a:ext cx="788659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/>
            <a:r>
              <a:rPr lang="en-US" sz="1400" b="1" dirty="0">
                <a:solidFill>
                  <a:schemeClr val="bg1"/>
                </a:solidFill>
              </a:rPr>
              <a:t>eclipse</a:t>
            </a:r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0C762C1D-13AF-43F8-80C6-BE1054AA6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277" y="1588463"/>
            <a:ext cx="1461104" cy="1461104"/>
          </a:xfrm>
          <a:prstGeom prst="rect">
            <a:avLst/>
          </a:prstGeom>
        </p:spPr>
      </p:pic>
      <p:pic>
        <p:nvPicPr>
          <p:cNvPr id="1026" name="Picture 2" descr="Flutter Icon of Flat style - Available in SVG, PNG, EPS, AI &amp; Icon fonts">
            <a:extLst>
              <a:ext uri="{FF2B5EF4-FFF2-40B4-BE49-F238E27FC236}">
                <a16:creationId xmlns:a16="http://schemas.microsoft.com/office/drawing/2014/main" id="{7BEB2A0E-8832-4E90-AF3A-B378D52E5D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4892" y="1539355"/>
            <a:ext cx="1391096" cy="1391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ndroid Developers Blog: Android Studio 3.6">
            <a:extLst>
              <a:ext uri="{FF2B5EF4-FFF2-40B4-BE49-F238E27FC236}">
                <a16:creationId xmlns:a16="http://schemas.microsoft.com/office/drawing/2014/main" id="{D0D90F41-FC46-49EC-A0A5-590FFB498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059" y="1276228"/>
            <a:ext cx="1734950" cy="1731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4648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ctrTitle"/>
          </p:nvPr>
        </p:nvSpPr>
        <p:spPr>
          <a:xfrm flipH="1">
            <a:off x="3398942" y="2632994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Arial" panose="020B0604020202020204" pitchFamily="34" charset="0"/>
              </a:rPr>
              <a:t>Related theory</a:t>
            </a:r>
          </a:p>
        </p:txBody>
      </p:sp>
      <p:sp>
        <p:nvSpPr>
          <p:cNvPr id="216" name="Google Shape;216;p34"/>
          <p:cNvSpPr txBox="1">
            <a:spLocks noGrp="1"/>
          </p:cNvSpPr>
          <p:nvPr>
            <p:ph type="title" idx="2"/>
          </p:nvPr>
        </p:nvSpPr>
        <p:spPr>
          <a:xfrm flipH="1">
            <a:off x="5615342" y="2386866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02</a:t>
            </a:r>
            <a:endParaRPr sz="8000" dirty="0"/>
          </a:p>
        </p:txBody>
      </p:sp>
      <p:cxnSp>
        <p:nvCxnSpPr>
          <p:cNvPr id="217" name="Google Shape;217;p34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2516E658-B415-4281-9765-86958D75D301}"/>
              </a:ext>
            </a:extLst>
          </p:cNvPr>
          <p:cNvSpPr txBox="1"/>
          <p:nvPr/>
        </p:nvSpPr>
        <p:spPr>
          <a:xfrm>
            <a:off x="8215746" y="4554194"/>
            <a:ext cx="318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xo 2" panose="00000500000000000000" charset="0"/>
                <a:cs typeface="+mj-cs"/>
              </a:rPr>
              <a:t>6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1264</TotalTime>
  <Words>803</Words>
  <Application>Microsoft Office PowerPoint</Application>
  <PresentationFormat>On-screen Show (16:9)</PresentationFormat>
  <Paragraphs>203</Paragraphs>
  <Slides>38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Fira Sans Extra Condensed Medium</vt:lpstr>
      <vt:lpstr>TH SarabunPSK</vt:lpstr>
      <vt:lpstr>Squada One</vt:lpstr>
      <vt:lpstr>Quicksand</vt:lpstr>
      <vt:lpstr>Roboto Condensed Light</vt:lpstr>
      <vt:lpstr>Arial</vt:lpstr>
      <vt:lpstr>Exo 2</vt:lpstr>
      <vt:lpstr>Tech Newsletter by Slidesgo</vt:lpstr>
      <vt:lpstr>การสร้างความปลอดภัยของรหัสผ่านโดยการใช้ bcrypt algorithm</vt:lpstr>
      <vt:lpstr>Our Team </vt:lpstr>
      <vt:lpstr>Overview</vt:lpstr>
      <vt:lpstr>  Introduction </vt:lpstr>
      <vt:lpstr>ที่มาและความสำคัญ</vt:lpstr>
      <vt:lpstr>วัตถุประสงค์ </vt:lpstr>
      <vt:lpstr>ประโยชน์ที่คาดว่าจะได้รับ</vt:lpstr>
      <vt:lpstr>วัสดุอุปกรณ์และซอฟต์แวร์</vt:lpstr>
      <vt:lpstr>Related theory</vt:lpstr>
      <vt:lpstr>Bcrypt algorithm</vt:lpstr>
      <vt:lpstr>ตัวอย่าง Password ที่ถูกเข้ารหัสแล้ว</vt:lpstr>
      <vt:lpstr>ตัวอย่าง Password ที่ถูกเข้ารหัสแล้ว</vt:lpstr>
      <vt:lpstr>Program development</vt:lpstr>
      <vt:lpstr>User Interface</vt:lpstr>
      <vt:lpstr>PowerPoint Presentation</vt:lpstr>
      <vt:lpstr>User Interface</vt:lpstr>
      <vt:lpstr>User Interface</vt:lpstr>
      <vt:lpstr>User Interface</vt:lpstr>
      <vt:lpstr>User Interface</vt:lpstr>
      <vt:lpstr>User Interface</vt:lpstr>
      <vt:lpstr>User Interface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การสร้างความปลอดภัยของรหัสผ่านโดยการใช้ bcrypt algorithm</dc:title>
  <dc:creator>ACER</dc:creator>
  <cp:lastModifiedBy>Thanaphat TODILOKVEJ</cp:lastModifiedBy>
  <cp:revision>83</cp:revision>
  <dcterms:modified xsi:type="dcterms:W3CDTF">2020-11-15T07:05:38Z</dcterms:modified>
</cp:coreProperties>
</file>